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6" r:id="rId12"/>
    <p:sldMasterId id="2147483925" r:id="rId13"/>
  </p:sldMasterIdLst>
  <p:notesMasterIdLst>
    <p:notesMasterId r:id="rId47"/>
  </p:notesMasterIdLst>
  <p:sldIdLst>
    <p:sldId id="363" r:id="rId14"/>
    <p:sldId id="364" r:id="rId15"/>
    <p:sldId id="268" r:id="rId16"/>
    <p:sldId id="355" r:id="rId17"/>
    <p:sldId id="356" r:id="rId18"/>
    <p:sldId id="362" r:id="rId19"/>
    <p:sldId id="327" r:id="rId20"/>
    <p:sldId id="349" r:id="rId21"/>
    <p:sldId id="348" r:id="rId22"/>
    <p:sldId id="347" r:id="rId23"/>
    <p:sldId id="346" r:id="rId24"/>
    <p:sldId id="357" r:id="rId25"/>
    <p:sldId id="329" r:id="rId26"/>
    <p:sldId id="330" r:id="rId27"/>
    <p:sldId id="369" r:id="rId28"/>
    <p:sldId id="358" r:id="rId29"/>
    <p:sldId id="331" r:id="rId30"/>
    <p:sldId id="336" r:id="rId31"/>
    <p:sldId id="337" r:id="rId32"/>
    <p:sldId id="338" r:id="rId33"/>
    <p:sldId id="340" r:id="rId34"/>
    <p:sldId id="341" r:id="rId35"/>
    <p:sldId id="360" r:id="rId36"/>
    <p:sldId id="342" r:id="rId37"/>
    <p:sldId id="343" r:id="rId38"/>
    <p:sldId id="344" r:id="rId39"/>
    <p:sldId id="345" r:id="rId40"/>
    <p:sldId id="350" r:id="rId41"/>
    <p:sldId id="361" r:id="rId42"/>
    <p:sldId id="368" r:id="rId43"/>
    <p:sldId id="367" r:id="rId44"/>
    <p:sldId id="365" r:id="rId45"/>
    <p:sldId id="36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1" d="100"/>
          <a:sy n="81" d="100"/>
        </p:scale>
        <p:origin x="2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1.8</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2.5</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3.4</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4.6</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1.8</c:v>
                </c:pt>
                <c:pt idx="1">
                  <c:v>2.5</c:v>
                </c:pt>
                <c:pt idx="2">
                  <c:v>3.4</c:v>
                </c:pt>
                <c:pt idx="3">
                  <c:v>4.5999999999999996</c:v>
                </c:pt>
              </c:numCache>
            </c:numRef>
          </c:val>
          <c:smooth val="0"/>
        </c:ser>
        <c:dLbls>
          <c:dLblPos val="l"/>
          <c:showLegendKey val="0"/>
          <c:showVal val="1"/>
          <c:showCatName val="0"/>
          <c:showSerName val="0"/>
          <c:showPercent val="0"/>
          <c:showBubbleSize val="0"/>
        </c:dLbls>
        <c:smooth val="0"/>
        <c:axId val="215776792"/>
        <c:axId val="215774440"/>
      </c:lineChart>
      <c:catAx>
        <c:axId val="215776792"/>
        <c:scaling>
          <c:orientation val="minMax"/>
        </c:scaling>
        <c:delete val="0"/>
        <c:axPos val="b"/>
        <c:numFmt formatCode="General" sourceLinked="1"/>
        <c:majorTickMark val="out"/>
        <c:minorTickMark val="none"/>
        <c:tickLblPos val="nextTo"/>
        <c:txPr>
          <a:bodyPr/>
          <a:lstStyle/>
          <a:p>
            <a:pPr>
              <a:defRPr b="1"/>
            </a:pPr>
            <a:endParaRPr lang="en-US"/>
          </a:p>
        </c:txPr>
        <c:crossAx val="215774440"/>
        <c:crosses val="autoZero"/>
        <c:auto val="1"/>
        <c:lblAlgn val="ctr"/>
        <c:lblOffset val="100"/>
        <c:noMultiLvlLbl val="0"/>
      </c:catAx>
      <c:valAx>
        <c:axId val="215774440"/>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215776792"/>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2.7</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3.9</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5.1</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6.5</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2.7</c:v>
                </c:pt>
                <c:pt idx="1">
                  <c:v>3.9</c:v>
                </c:pt>
                <c:pt idx="2">
                  <c:v>5.0999999999999996</c:v>
                </c:pt>
                <c:pt idx="3">
                  <c:v>6.5</c:v>
                </c:pt>
              </c:numCache>
            </c:numRef>
          </c:val>
          <c:smooth val="0"/>
        </c:ser>
        <c:dLbls>
          <c:dLblPos val="l"/>
          <c:showLegendKey val="0"/>
          <c:showVal val="1"/>
          <c:showCatName val="0"/>
          <c:showSerName val="0"/>
          <c:showPercent val="0"/>
          <c:showBubbleSize val="0"/>
        </c:dLbls>
        <c:smooth val="0"/>
        <c:axId val="215775224"/>
        <c:axId val="215775616"/>
      </c:lineChart>
      <c:catAx>
        <c:axId val="215775224"/>
        <c:scaling>
          <c:orientation val="minMax"/>
        </c:scaling>
        <c:delete val="0"/>
        <c:axPos val="b"/>
        <c:numFmt formatCode="General" sourceLinked="1"/>
        <c:majorTickMark val="out"/>
        <c:minorTickMark val="none"/>
        <c:tickLblPos val="nextTo"/>
        <c:txPr>
          <a:bodyPr/>
          <a:lstStyle/>
          <a:p>
            <a:pPr>
              <a:defRPr b="1"/>
            </a:pPr>
            <a:endParaRPr lang="en-US"/>
          </a:p>
        </c:txPr>
        <c:crossAx val="215775616"/>
        <c:crosses val="autoZero"/>
        <c:auto val="1"/>
        <c:lblAlgn val="ctr"/>
        <c:lblOffset val="100"/>
        <c:noMultiLvlLbl val="0"/>
      </c:catAx>
      <c:valAx>
        <c:axId val="215775616"/>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215775224"/>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9B34D-ED72-428F-8F4A-2E2BA08F5E38}" type="doc">
      <dgm:prSet loTypeId="urn:microsoft.com/office/officeart/2005/8/layout/venn1" loCatId="relationship" qsTypeId="urn:microsoft.com/office/officeart/2005/8/quickstyle/simple1" qsCatId="simple" csTypeId="urn:microsoft.com/office/officeart/2005/8/colors/accent1_2" csCatId="accent1" phldr="1"/>
      <dgm:spPr/>
    </dgm:pt>
    <dgm:pt modelId="{DB565F52-2712-4203-A695-2F85DE4CEEEE}">
      <dgm:prSet phldrT="[Text]"/>
      <dgm:spPr/>
      <dgm:t>
        <a:bodyPr/>
        <a:lstStyle/>
        <a:p>
          <a:r>
            <a:rPr lang="en-GB" dirty="0" smtClean="0"/>
            <a:t>Compute Bound</a:t>
          </a:r>
          <a:endParaRPr lang="en-GB" dirty="0"/>
        </a:p>
      </dgm:t>
    </dgm:pt>
    <dgm:pt modelId="{8A854C62-AA3F-4B59-9896-258B3E36E366}" type="parTrans" cxnId="{F2D96F69-36D1-4197-B09A-0852E7C1D518}">
      <dgm:prSet/>
      <dgm:spPr/>
      <dgm:t>
        <a:bodyPr/>
        <a:lstStyle/>
        <a:p>
          <a:endParaRPr lang="en-GB"/>
        </a:p>
      </dgm:t>
    </dgm:pt>
    <dgm:pt modelId="{DD777D7F-3A62-4F50-9A7D-D9B73E8DCBBB}" type="sibTrans" cxnId="{F2D96F69-36D1-4197-B09A-0852E7C1D518}">
      <dgm:prSet/>
      <dgm:spPr/>
      <dgm:t>
        <a:bodyPr/>
        <a:lstStyle/>
        <a:p>
          <a:endParaRPr lang="en-GB"/>
        </a:p>
      </dgm:t>
    </dgm:pt>
    <dgm:pt modelId="{3361513C-3426-4135-AA79-DBD527C0F25B}">
      <dgm:prSet phldrT="[Text]"/>
      <dgm:spPr/>
      <dgm:t>
        <a:bodyPr/>
        <a:lstStyle/>
        <a:p>
          <a:r>
            <a:rPr lang="en-GB" dirty="0" smtClean="0"/>
            <a:t>IO Bound</a:t>
          </a:r>
          <a:endParaRPr lang="en-GB" dirty="0"/>
        </a:p>
      </dgm:t>
    </dgm:pt>
    <dgm:pt modelId="{5CEE8A6D-A700-4F4F-95B2-C78917B242F5}" type="parTrans" cxnId="{83388B05-4B07-477C-B99D-4A5EDABA0328}">
      <dgm:prSet/>
      <dgm:spPr/>
      <dgm:t>
        <a:bodyPr/>
        <a:lstStyle/>
        <a:p>
          <a:endParaRPr lang="en-GB"/>
        </a:p>
      </dgm:t>
    </dgm:pt>
    <dgm:pt modelId="{A8819EDE-079C-48BD-9FE4-B765EB318F64}" type="sibTrans" cxnId="{83388B05-4B07-477C-B99D-4A5EDABA0328}">
      <dgm:prSet/>
      <dgm:spPr/>
      <dgm:t>
        <a:bodyPr/>
        <a:lstStyle/>
        <a:p>
          <a:endParaRPr lang="en-GB"/>
        </a:p>
      </dgm:t>
    </dgm:pt>
    <dgm:pt modelId="{4EF44761-0CAB-4D42-8F0D-275F69181FBF}" type="pres">
      <dgm:prSet presAssocID="{3C09B34D-ED72-428F-8F4A-2E2BA08F5E38}" presName="compositeShape" presStyleCnt="0">
        <dgm:presLayoutVars>
          <dgm:chMax val="7"/>
          <dgm:dir/>
          <dgm:resizeHandles val="exact"/>
        </dgm:presLayoutVars>
      </dgm:prSet>
      <dgm:spPr/>
    </dgm:pt>
    <dgm:pt modelId="{33F73459-0E13-4A6B-B450-C56CB77A86D1}" type="pres">
      <dgm:prSet presAssocID="{DB565F52-2712-4203-A695-2F85DE4CEEEE}" presName="circ1" presStyleLbl="vennNode1" presStyleIdx="0" presStyleCnt="2" custLinFactNeighborX="-5408" custLinFactNeighborY="10653"/>
      <dgm:spPr/>
      <dgm:t>
        <a:bodyPr/>
        <a:lstStyle/>
        <a:p>
          <a:endParaRPr lang="en-GB"/>
        </a:p>
      </dgm:t>
    </dgm:pt>
    <dgm:pt modelId="{95E32A3C-CB21-4A3B-BB83-F7AA04003E78}" type="pres">
      <dgm:prSet presAssocID="{DB565F52-2712-4203-A695-2F85DE4CEEEE}" presName="circ1Tx" presStyleLbl="revTx" presStyleIdx="0" presStyleCnt="0">
        <dgm:presLayoutVars>
          <dgm:chMax val="0"/>
          <dgm:chPref val="0"/>
          <dgm:bulletEnabled val="1"/>
        </dgm:presLayoutVars>
      </dgm:prSet>
      <dgm:spPr/>
      <dgm:t>
        <a:bodyPr/>
        <a:lstStyle/>
        <a:p>
          <a:endParaRPr lang="en-GB"/>
        </a:p>
      </dgm:t>
    </dgm:pt>
    <dgm:pt modelId="{C36FA3FF-7B0B-4A04-9414-1523F654C96F}" type="pres">
      <dgm:prSet presAssocID="{3361513C-3426-4135-AA79-DBD527C0F25B}" presName="circ2" presStyleLbl="vennNode1" presStyleIdx="1" presStyleCnt="2" custLinFactNeighborX="1143" custLinFactNeighborY="-9386"/>
      <dgm:spPr/>
      <dgm:t>
        <a:bodyPr/>
        <a:lstStyle/>
        <a:p>
          <a:endParaRPr lang="en-GB"/>
        </a:p>
      </dgm:t>
    </dgm:pt>
    <dgm:pt modelId="{518A610E-4830-480A-A431-6572A5473396}" type="pres">
      <dgm:prSet presAssocID="{3361513C-3426-4135-AA79-DBD527C0F25B}" presName="circ2Tx" presStyleLbl="revTx" presStyleIdx="0" presStyleCnt="0">
        <dgm:presLayoutVars>
          <dgm:chMax val="0"/>
          <dgm:chPref val="0"/>
          <dgm:bulletEnabled val="1"/>
        </dgm:presLayoutVars>
      </dgm:prSet>
      <dgm:spPr/>
      <dgm:t>
        <a:bodyPr/>
        <a:lstStyle/>
        <a:p>
          <a:endParaRPr lang="en-GB"/>
        </a:p>
      </dgm:t>
    </dgm:pt>
  </dgm:ptLst>
  <dgm:cxnLst>
    <dgm:cxn modelId="{E5CD3907-6AF4-49B5-9EFB-2D73E879D047}" type="presOf" srcId="{DB565F52-2712-4203-A695-2F85DE4CEEEE}" destId="{95E32A3C-CB21-4A3B-BB83-F7AA04003E78}" srcOrd="1" destOrd="0" presId="urn:microsoft.com/office/officeart/2005/8/layout/venn1"/>
    <dgm:cxn modelId="{B3E4177F-816B-4B60-98F3-4771542380F1}" type="presOf" srcId="{3361513C-3426-4135-AA79-DBD527C0F25B}" destId="{C36FA3FF-7B0B-4A04-9414-1523F654C96F}" srcOrd="0" destOrd="0" presId="urn:microsoft.com/office/officeart/2005/8/layout/venn1"/>
    <dgm:cxn modelId="{F2D96F69-36D1-4197-B09A-0852E7C1D518}" srcId="{3C09B34D-ED72-428F-8F4A-2E2BA08F5E38}" destId="{DB565F52-2712-4203-A695-2F85DE4CEEEE}" srcOrd="0" destOrd="0" parTransId="{8A854C62-AA3F-4B59-9896-258B3E36E366}" sibTransId="{DD777D7F-3A62-4F50-9A7D-D9B73E8DCBBB}"/>
    <dgm:cxn modelId="{A540A1B7-2341-433B-A343-9FA26789AC51}" type="presOf" srcId="{3C09B34D-ED72-428F-8F4A-2E2BA08F5E38}" destId="{4EF44761-0CAB-4D42-8F0D-275F69181FBF}" srcOrd="0" destOrd="0" presId="urn:microsoft.com/office/officeart/2005/8/layout/venn1"/>
    <dgm:cxn modelId="{501FC90D-BF85-4719-817D-8FB79D57464F}" type="presOf" srcId="{3361513C-3426-4135-AA79-DBD527C0F25B}" destId="{518A610E-4830-480A-A431-6572A5473396}" srcOrd="1" destOrd="0" presId="urn:microsoft.com/office/officeart/2005/8/layout/venn1"/>
    <dgm:cxn modelId="{342D5411-BACC-45E7-B2FE-AA7F7CF45F7B}" type="presOf" srcId="{DB565F52-2712-4203-A695-2F85DE4CEEEE}" destId="{33F73459-0E13-4A6B-B450-C56CB77A86D1}" srcOrd="0" destOrd="0" presId="urn:microsoft.com/office/officeart/2005/8/layout/venn1"/>
    <dgm:cxn modelId="{83388B05-4B07-477C-B99D-4A5EDABA0328}" srcId="{3C09B34D-ED72-428F-8F4A-2E2BA08F5E38}" destId="{3361513C-3426-4135-AA79-DBD527C0F25B}" srcOrd="1" destOrd="0" parTransId="{5CEE8A6D-A700-4F4F-95B2-C78917B242F5}" sibTransId="{A8819EDE-079C-48BD-9FE4-B765EB318F64}"/>
    <dgm:cxn modelId="{6A5B5EA0-8A5F-4EC8-9A4E-0C796FC27E72}" type="presParOf" srcId="{4EF44761-0CAB-4D42-8F0D-275F69181FBF}" destId="{33F73459-0E13-4A6B-B450-C56CB77A86D1}" srcOrd="0" destOrd="0" presId="urn:microsoft.com/office/officeart/2005/8/layout/venn1"/>
    <dgm:cxn modelId="{8861608E-225A-470F-A3E2-0D1E8D9E864B}" type="presParOf" srcId="{4EF44761-0CAB-4D42-8F0D-275F69181FBF}" destId="{95E32A3C-CB21-4A3B-BB83-F7AA04003E78}" srcOrd="1" destOrd="0" presId="urn:microsoft.com/office/officeart/2005/8/layout/venn1"/>
    <dgm:cxn modelId="{ACBE1C62-395B-4AAD-9AF4-E70CAF241654}" type="presParOf" srcId="{4EF44761-0CAB-4D42-8F0D-275F69181FBF}" destId="{C36FA3FF-7B0B-4A04-9414-1523F654C96F}" srcOrd="2" destOrd="0" presId="urn:microsoft.com/office/officeart/2005/8/layout/venn1"/>
    <dgm:cxn modelId="{F707EE22-3BCF-41B2-B8DE-FD03336D0309}" type="presParOf" srcId="{4EF44761-0CAB-4D42-8F0D-275F69181FBF}" destId="{518A610E-4830-480A-A431-6572A547339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11/10/2013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602877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5221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8295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Architecture</a:t>
            </a:r>
            <a:r>
              <a:rPr lang="en-US" sz="1600" kern="1200" baseline="0" dirty="0" smtClean="0">
                <a:solidFill>
                  <a:schemeClr val="tx1"/>
                </a:solidFill>
                <a:effectLst/>
                <a:latin typeface="Segoe UI" pitchFamily="34" charset="0"/>
                <a:ea typeface="+mn-ea"/>
                <a:cs typeface="+mn-cs"/>
              </a:rPr>
              <a:t> of </a:t>
            </a:r>
            <a:r>
              <a:rPr lang="en-US" sz="1600" kern="1200" baseline="0" dirty="0" err="1" smtClean="0">
                <a:solidFill>
                  <a:schemeClr val="tx1"/>
                </a:solidFill>
                <a:effectLst/>
                <a:latin typeface="Segoe UI" pitchFamily="34" charset="0"/>
                <a:ea typeface="+mn-ea"/>
                <a:cs typeface="+mn-cs"/>
              </a:rPr>
              <a:t>hadoop</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the programming layer where it resembles the primitives of parallel programming. </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At</a:t>
            </a:r>
            <a:r>
              <a:rPr lang="en-US" sz="1600" kern="1200" baseline="0" dirty="0" smtClean="0">
                <a:solidFill>
                  <a:schemeClr val="tx1"/>
                </a:solidFill>
                <a:effectLst/>
                <a:latin typeface="Segoe UI" pitchFamily="34" charset="0"/>
                <a:ea typeface="+mn-ea"/>
                <a:cs typeface="+mn-cs"/>
              </a:rPr>
              <a:t> the file system layer, the distributed Hadoop file system takes care of availability redundancy and reliability of the storage layer.</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Each block of your data is copied 3 times for safe keeping, and the map reduce layer can schedule work onto the node that contains the actual data block</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864401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about minimizing the movement of data</a:t>
            </a:r>
            <a:r>
              <a:rPr lang="en-US" sz="1600" kern="1200" baseline="0" dirty="0" smtClean="0">
                <a:solidFill>
                  <a:schemeClr val="tx1"/>
                </a:solidFill>
                <a:effectLst/>
                <a:latin typeface="Segoe UI" pitchFamily="34" charset="0"/>
                <a:ea typeface="+mn-ea"/>
                <a:cs typeface="+mn-cs"/>
              </a:rPr>
              <a:t> inside your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a:t>
            </a:r>
            <a:r>
              <a:rPr lang="en-US" sz="1600" kern="1200" baseline="0" dirty="0" smtClean="0">
                <a:solidFill>
                  <a:schemeClr val="tx1"/>
                </a:solidFill>
                <a:effectLst/>
                <a:latin typeface="Segoe UI" pitchFamily="34" charset="0"/>
                <a:ea typeface="+mn-ea"/>
                <a:cs typeface="+mn-cs"/>
              </a:rPr>
              <a:t> job tracker understands where all the data blocks are, and will send the operation code to the node that contains the data.</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35476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58269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18982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341707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91362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8835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26</a:t>
            </a:fld>
            <a:endParaRPr lang="en-US"/>
          </a:p>
        </p:txBody>
      </p:sp>
    </p:spTree>
    <p:extLst>
      <p:ext uri="{BB962C8B-B14F-4D97-AF65-F5344CB8AC3E}">
        <p14:creationId xmlns:p14="http://schemas.microsoft.com/office/powerpoint/2010/main" val="258982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3405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a:t>
            </a:r>
            <a:r>
              <a:rPr lang="en-US" sz="1600" kern="1200" baseline="0" dirty="0" smtClean="0">
                <a:solidFill>
                  <a:schemeClr val="tx1"/>
                </a:solidFill>
                <a:effectLst/>
                <a:latin typeface="Segoe UI" pitchFamily="34" charset="0"/>
                <a:ea typeface="+mn-ea"/>
                <a:cs typeface="+mn-cs"/>
              </a:rPr>
              <a:t> the details of ASV</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 will need to create an Azure</a:t>
            </a:r>
            <a:r>
              <a:rPr lang="en-US" sz="1600" kern="1200" baseline="0" dirty="0" smtClean="0">
                <a:solidFill>
                  <a:schemeClr val="tx1"/>
                </a:solidFill>
                <a:effectLst/>
                <a:latin typeface="Segoe UI" pitchFamily="34" charset="0"/>
                <a:ea typeface="+mn-ea"/>
                <a:cs typeface="+mn-cs"/>
              </a:rPr>
              <a:t> storage account, you will need your acct name and key.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a:t>
            </a:r>
            <a:r>
              <a:rPr lang="en-US" sz="1600" kern="1200" baseline="0" dirty="0" smtClean="0">
                <a:solidFill>
                  <a:schemeClr val="tx1"/>
                </a:solidFill>
                <a:effectLst/>
                <a:latin typeface="Segoe UI" pitchFamily="34" charset="0"/>
                <a:ea typeface="+mn-ea"/>
                <a:cs typeface="+mn-cs"/>
              </a:rPr>
              <a:t> should create a cluster close to where your data is.  (storage in west should create a cluster in the west data center).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940673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398718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196863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44418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0718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10/11/2013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64358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8665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8536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53230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Set</a:t>
            </a:r>
            <a:r>
              <a:rPr lang="en-US" sz="1600" kern="1200" baseline="0" dirty="0" smtClean="0">
                <a:solidFill>
                  <a:schemeClr val="tx1"/>
                </a:solidFill>
                <a:effectLst/>
                <a:latin typeface="Segoe UI" pitchFamily="34" charset="0"/>
                <a:ea typeface="+mn-ea"/>
                <a:cs typeface="+mn-cs"/>
              </a:rPr>
              <a:t> up the problem: Devices, social network are causing an explosion of data.   1.8 </a:t>
            </a:r>
            <a:r>
              <a:rPr lang="en-US" sz="1600" kern="1200" baseline="0" dirty="0" err="1" smtClean="0">
                <a:solidFill>
                  <a:schemeClr val="tx1"/>
                </a:solidFill>
                <a:effectLst/>
                <a:latin typeface="Segoe UI" pitchFamily="34" charset="0"/>
                <a:ea typeface="+mn-ea"/>
                <a:cs typeface="+mn-cs"/>
              </a:rPr>
              <a:t>Zbytes</a:t>
            </a:r>
            <a:r>
              <a:rPr lang="en-US" sz="1600" kern="1200" baseline="0" dirty="0" smtClean="0">
                <a:solidFill>
                  <a:schemeClr val="tx1"/>
                </a:solidFill>
                <a:effectLst/>
                <a:latin typeface="Segoe UI" pitchFamily="34" charset="0"/>
                <a:ea typeface="+mn-ea"/>
                <a:cs typeface="+mn-cs"/>
              </a:rPr>
              <a:t> last year and in 2 years we will have 7.8 </a:t>
            </a:r>
            <a:r>
              <a:rPr lang="en-US" sz="1600" kern="1200" baseline="0" dirty="0" err="1" smtClean="0">
                <a:solidFill>
                  <a:schemeClr val="tx1"/>
                </a:solidFill>
                <a:effectLst/>
                <a:latin typeface="Segoe UI" pitchFamily="34" charset="0"/>
                <a:ea typeface="+mn-ea"/>
                <a:cs typeface="+mn-cs"/>
              </a:rPr>
              <a:t>Zbyte</a:t>
            </a:r>
            <a:r>
              <a:rPr lang="en-US" sz="1600" kern="1200" baseline="0" dirty="0" smtClean="0">
                <a:solidFill>
                  <a:schemeClr val="tx1"/>
                </a:solidFill>
                <a:effectLst/>
                <a:latin typeface="Segoe UI" pitchFamily="34" charset="0"/>
                <a:ea typeface="+mn-ea"/>
                <a:cs typeface="+mn-cs"/>
              </a:rPr>
              <a:t> worth of data being created each year.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New</a:t>
            </a:r>
            <a:r>
              <a:rPr lang="en-US" sz="1600" kern="1200" baseline="0" dirty="0" smtClean="0">
                <a:solidFill>
                  <a:schemeClr val="tx1"/>
                </a:solidFill>
                <a:effectLst/>
                <a:latin typeface="Segoe UI" pitchFamily="34" charset="0"/>
                <a:ea typeface="+mn-ea"/>
                <a:cs typeface="+mn-cs"/>
              </a:rPr>
              <a:t> devices and use scenarios are creating more data than ever.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Cheaper Storage</a:t>
            </a:r>
            <a:r>
              <a:rPr lang="en-US" sz="1600" kern="1200" baseline="0" dirty="0" smtClean="0">
                <a:solidFill>
                  <a:schemeClr val="tx1"/>
                </a:solidFill>
                <a:effectLst/>
                <a:latin typeface="Segoe UI" pitchFamily="34" charset="0"/>
                <a:ea typeface="+mn-ea"/>
                <a:cs typeface="+mn-cs"/>
              </a:rPr>
              <a:t> and compute makes it possible to process some of the data, thus “big data” tools and industry have been created.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p>
          <a:p>
            <a:endParaRPr lang="en-US" sz="1600" b="1"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These</a:t>
            </a:r>
            <a:r>
              <a:rPr lang="en-US" sz="1600" b="1" kern="1200" baseline="0" dirty="0" smtClean="0">
                <a:solidFill>
                  <a:schemeClr val="tx1"/>
                </a:solidFill>
                <a:effectLst/>
                <a:latin typeface="Segoe UI" pitchFamily="34" charset="0"/>
                <a:ea typeface="+mn-ea"/>
                <a:cs typeface="+mn-cs"/>
              </a:rPr>
              <a:t> are the trends  that are</a:t>
            </a:r>
            <a:r>
              <a:rPr lang="en-US" sz="1600" b="0" kern="1200" baseline="0" dirty="0" smtClean="0">
                <a:solidFill>
                  <a:schemeClr val="tx1"/>
                </a:solidFill>
                <a:effectLst/>
                <a:latin typeface="Segoe UI" pitchFamily="34" charset="0"/>
                <a:ea typeface="+mn-ea"/>
                <a:cs typeface="+mn-cs"/>
              </a:rPr>
              <a:t> triggering the big data revolution.  Most of us are already familiar with them, however we need to take another look at them from new perspectives.  Almost everyone here has one or more mobile devices, the world currently has 5.5 billion devices which reaches 70% of the world’s population.  Social Network, such as Facebook and twitter, have more than 2 billion users and are growing fast, we will reach 7.2 </a:t>
            </a:r>
            <a:r>
              <a:rPr lang="en-US" sz="1600" b="0" kern="1200" baseline="0" dirty="0" err="1" smtClean="0">
                <a:solidFill>
                  <a:schemeClr val="tx1"/>
                </a:solidFill>
                <a:effectLst/>
                <a:latin typeface="Segoe UI" pitchFamily="34" charset="0"/>
                <a:ea typeface="+mn-ea"/>
                <a:cs typeface="+mn-cs"/>
              </a:rPr>
              <a:t>Zetta</a:t>
            </a:r>
            <a:r>
              <a:rPr lang="en-US" sz="1600" b="0" kern="1200" baseline="0" dirty="0" smtClean="0">
                <a:solidFill>
                  <a:schemeClr val="tx1"/>
                </a:solidFill>
                <a:effectLst/>
                <a:latin typeface="Segoe UI" pitchFamily="34" charset="0"/>
                <a:ea typeface="+mn-ea"/>
                <a:cs typeface="+mn-cs"/>
              </a:rPr>
              <a:t> bytes of information created per year by 2015.  </a:t>
            </a:r>
          </a:p>
          <a:p>
            <a:r>
              <a:rPr lang="en-US" sz="1600" b="0" kern="1200" baseline="0" dirty="0" smtClean="0">
                <a:solidFill>
                  <a:schemeClr val="tx1"/>
                </a:solidFill>
                <a:effectLst/>
                <a:latin typeface="Segoe UI" pitchFamily="34" charset="0"/>
                <a:ea typeface="+mn-ea"/>
                <a:cs typeface="+mn-cs"/>
              </a:rPr>
              <a:t>In addition to the data humans are creating, the next growth area is </a:t>
            </a:r>
            <a:r>
              <a:rPr lang="en-US" sz="1600" b="0" kern="1200" baseline="0" dirty="0" err="1" smtClean="0">
                <a:solidFill>
                  <a:schemeClr val="tx1"/>
                </a:solidFill>
                <a:effectLst/>
                <a:latin typeface="Segoe UI" pitchFamily="34" charset="0"/>
                <a:ea typeface="+mn-ea"/>
                <a:cs typeface="+mn-cs"/>
              </a:rPr>
              <a:t>sensornetworks</a:t>
            </a:r>
            <a:r>
              <a:rPr lang="en-US" sz="1600" b="0" kern="1200" baseline="0" dirty="0" smtClean="0">
                <a:solidFill>
                  <a:schemeClr val="tx1"/>
                </a:solidFill>
                <a:effectLst/>
                <a:latin typeface="Segoe UI" pitchFamily="34" charset="0"/>
                <a:ea typeface="+mn-ea"/>
                <a:cs typeface="+mn-cs"/>
              </a:rPr>
              <a:t> or “internet of </a:t>
            </a:r>
            <a:r>
              <a:rPr lang="en-US" sz="1600" b="0" kern="1200" baseline="0" dirty="0" err="1" smtClean="0">
                <a:solidFill>
                  <a:schemeClr val="tx1"/>
                </a:solidFill>
                <a:effectLst/>
                <a:latin typeface="Segoe UI" pitchFamily="34" charset="0"/>
                <a:ea typeface="+mn-ea"/>
                <a:cs typeface="+mn-cs"/>
              </a:rPr>
              <a:t>thigns</a:t>
            </a:r>
            <a:r>
              <a:rPr lang="en-US" sz="1600" b="0" kern="1200" baseline="0" dirty="0" smtClean="0">
                <a:solidFill>
                  <a:schemeClr val="tx1"/>
                </a:solidFill>
                <a:effectLst/>
                <a:latin typeface="Segoe UI" pitchFamily="34" charset="0"/>
                <a:ea typeface="+mn-ea"/>
                <a:cs typeface="+mn-cs"/>
              </a:rPr>
              <a:t>”, we will have more than 10 billion networked sensors in the very near future.  </a:t>
            </a:r>
          </a:p>
          <a:p>
            <a:r>
              <a:rPr lang="en-US" sz="1600" b="0" kern="1200" baseline="0" dirty="0" smtClean="0">
                <a:solidFill>
                  <a:schemeClr val="tx1"/>
                </a:solidFill>
                <a:effectLst/>
                <a:latin typeface="Segoe UI" pitchFamily="34" charset="0"/>
                <a:ea typeface="+mn-ea"/>
                <a:cs typeface="+mn-cs"/>
              </a:rPr>
              <a:t>At the same time, we are seeing two other trends that are going in the opposite directions, the cost of compute and storage have gone down rapidly.   These two trends are also helping to grow the big data industry.  </a:t>
            </a:r>
          </a:p>
          <a:p>
            <a:r>
              <a:rPr lang="en-US" sz="1600" b="0" kern="1200" baseline="0" dirty="0" smtClean="0">
                <a:solidFill>
                  <a:schemeClr val="tx1"/>
                </a:solidFill>
                <a:effectLst/>
                <a:latin typeface="Segoe UI" pitchFamily="34" charset="0"/>
                <a:ea typeface="+mn-ea"/>
                <a:cs typeface="+mn-cs"/>
              </a:rPr>
              <a:t>When you see an explosive growth of data and the rapid decrease of storage prices.  There’s suddenly an opportunity to invest in big data.  In return we get not only information, insight, but also increased productivity and competitiveness.  Things we weren’t able to do before suddenly became feasible. </a:t>
            </a:r>
            <a:endParaRPr lang="en-US" sz="1600" b="1"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这场趋势推动了大数据的变革，大家都熟悉其中或者全部的趋势，但是我们需要用全新的眼光来看。大家都意识到移动设备的爆炸，每个人都有一个或者一个以上的移动设备。现在全世界的移动设备用户可能已经达到了</a:t>
            </a:r>
            <a:r>
              <a:rPr lang="en-US" sz="1600" kern="1200" dirty="0" smtClean="0">
                <a:solidFill>
                  <a:schemeClr val="tx1"/>
                </a:solidFill>
                <a:effectLst/>
                <a:latin typeface="Segoe UI" pitchFamily="34" charset="0"/>
                <a:ea typeface="+mn-ea"/>
                <a:cs typeface="+mn-cs"/>
              </a:rPr>
              <a:t>55</a:t>
            </a:r>
            <a:r>
              <a:rPr lang="zh-CN" altLang="en-US" sz="1600" kern="1200" dirty="0" smtClean="0">
                <a:solidFill>
                  <a:schemeClr val="tx1"/>
                </a:solidFill>
                <a:effectLst/>
                <a:latin typeface="Segoe UI" pitchFamily="34" charset="0"/>
                <a:ea typeface="+mn-ea"/>
                <a:cs typeface="+mn-cs"/>
              </a:rPr>
              <a:t>亿，这占了人口的</a:t>
            </a:r>
            <a:r>
              <a:rPr lang="en-US" sz="1600" kern="1200" dirty="0" smtClean="0">
                <a:solidFill>
                  <a:schemeClr val="tx1"/>
                </a:solidFill>
                <a:effectLst/>
                <a:latin typeface="Segoe UI" pitchFamily="34" charset="0"/>
                <a:ea typeface="+mn-ea"/>
                <a:cs typeface="+mn-cs"/>
              </a:rPr>
              <a:t>70</a:t>
            </a:r>
            <a:r>
              <a:rPr lang="zh-CN" altLang="en-US" sz="1600" kern="1200" dirty="0" smtClean="0">
                <a:solidFill>
                  <a:schemeClr val="tx1"/>
                </a:solidFill>
                <a:effectLst/>
                <a:latin typeface="Segoe UI" pitchFamily="34" charset="0"/>
                <a:ea typeface="+mn-ea"/>
                <a:cs typeface="+mn-cs"/>
              </a:rPr>
              <a:t>以上。社交网络，无论是</a:t>
            </a:r>
            <a:r>
              <a:rPr lang="en-US" sz="1600" kern="1200" dirty="0" smtClean="0">
                <a:solidFill>
                  <a:schemeClr val="tx1"/>
                </a:solidFill>
                <a:effectLst/>
                <a:latin typeface="Segoe UI" pitchFamily="34" charset="0"/>
                <a:ea typeface="+mn-ea"/>
                <a:cs typeface="+mn-cs"/>
              </a:rPr>
              <a:t>Facebook</a:t>
            </a:r>
            <a:r>
              <a:rPr lang="zh-CN" altLang="en-US" sz="1600" kern="1200" dirty="0" smtClean="0">
                <a:solidFill>
                  <a:schemeClr val="tx1"/>
                </a:solidFill>
                <a:effectLst/>
                <a:latin typeface="Segoe UI" pitchFamily="34" charset="0"/>
                <a:ea typeface="+mn-ea"/>
                <a:cs typeface="+mn-cs"/>
              </a:rPr>
              <a:t>还是</a:t>
            </a:r>
            <a:r>
              <a:rPr lang="en-US" sz="1600" kern="1200" dirty="0" smtClean="0">
                <a:solidFill>
                  <a:schemeClr val="tx1"/>
                </a:solidFill>
                <a:effectLst/>
                <a:latin typeface="Segoe UI" pitchFamily="34" charset="0"/>
                <a:ea typeface="+mn-ea"/>
                <a:cs typeface="+mn-cs"/>
              </a:rPr>
              <a:t>Twitter</a:t>
            </a:r>
            <a:r>
              <a:rPr lang="zh-CN" altLang="en-US" sz="1600" kern="1200" dirty="0" smtClean="0">
                <a:solidFill>
                  <a:schemeClr val="tx1"/>
                </a:solidFill>
                <a:effectLst/>
                <a:latin typeface="Segoe UI" pitchFamily="34" charset="0"/>
                <a:ea typeface="+mn-ea"/>
                <a:cs typeface="+mn-cs"/>
              </a:rPr>
              <a:t>，还是微博，用户超过了</a:t>
            </a:r>
            <a:r>
              <a:rPr lang="en-US" sz="1600" kern="1200" dirty="0" smtClean="0">
                <a:solidFill>
                  <a:schemeClr val="tx1"/>
                </a:solidFill>
                <a:effectLst/>
                <a:latin typeface="Segoe UI" pitchFamily="34" charset="0"/>
                <a:ea typeface="+mn-ea"/>
                <a:cs typeface="+mn-cs"/>
              </a:rPr>
              <a:t>20</a:t>
            </a:r>
            <a:r>
              <a:rPr lang="zh-CN" altLang="en-US" sz="1600" kern="1200" dirty="0" smtClean="0">
                <a:solidFill>
                  <a:schemeClr val="tx1"/>
                </a:solidFill>
                <a:effectLst/>
                <a:latin typeface="Segoe UI" pitchFamily="34" charset="0"/>
                <a:ea typeface="+mn-ea"/>
                <a:cs typeface="+mn-cs"/>
              </a:rPr>
              <a:t>亿，之后还会增长。这种连接性就是网络，流量数据的爆炸性增长。</a:t>
            </a:r>
            <a:r>
              <a:rPr lang="en-US" sz="1600" kern="1200" dirty="0" smtClean="0">
                <a:solidFill>
                  <a:schemeClr val="tx1"/>
                </a:solidFill>
                <a:effectLst/>
                <a:latin typeface="Segoe UI" pitchFamily="34" charset="0"/>
                <a:ea typeface="+mn-ea"/>
                <a:cs typeface="+mn-cs"/>
              </a:rPr>
              <a:t>2015</a:t>
            </a:r>
            <a:r>
              <a:rPr lang="zh-CN" altLang="en-US" sz="1600" kern="1200" dirty="0" smtClean="0">
                <a:solidFill>
                  <a:schemeClr val="tx1"/>
                </a:solidFill>
                <a:effectLst/>
                <a:latin typeface="Segoe UI" pitchFamily="34" charset="0"/>
                <a:ea typeface="+mn-ea"/>
                <a:cs typeface="+mn-cs"/>
              </a:rPr>
              <a:t>年我们预计会达到</a:t>
            </a:r>
            <a:r>
              <a:rPr lang="en-US" altLang="zh-CN" sz="1600" kern="1200" baseline="0" dirty="0" smtClean="0">
                <a:solidFill>
                  <a:schemeClr val="tx1"/>
                </a:solidFill>
                <a:effectLst/>
                <a:latin typeface="Segoe UI" pitchFamily="34" charset="0"/>
                <a:ea typeface="+mn-ea"/>
                <a:cs typeface="+mn-cs"/>
              </a:rPr>
              <a:t> 7.2</a:t>
            </a:r>
            <a:r>
              <a:rPr lang="zh-CN" altLang="en-US" sz="1600" kern="1200" dirty="0" smtClean="0">
                <a:solidFill>
                  <a:schemeClr val="tx1"/>
                </a:solidFill>
                <a:effectLst/>
                <a:latin typeface="Segoe UI" pitchFamily="34" charset="0"/>
                <a:ea typeface="+mn-ea"/>
                <a:cs typeface="+mn-cs"/>
              </a:rPr>
              <a:t>十的</a:t>
            </a:r>
            <a:r>
              <a:rPr lang="en-US" sz="1600" kern="1200" dirty="0" smtClean="0">
                <a:solidFill>
                  <a:schemeClr val="tx1"/>
                </a:solidFill>
                <a:effectLst/>
                <a:latin typeface="Segoe UI" pitchFamily="34" charset="0"/>
                <a:ea typeface="+mn-ea"/>
                <a:cs typeface="+mn-cs"/>
              </a:rPr>
              <a:t>21</a:t>
            </a:r>
            <a:r>
              <a:rPr lang="zh-CN" altLang="en-US" sz="1600" kern="1200" dirty="0" smtClean="0">
                <a:solidFill>
                  <a:schemeClr val="tx1"/>
                </a:solidFill>
                <a:effectLst/>
                <a:latin typeface="Segoe UI" pitchFamily="34" charset="0"/>
                <a:ea typeface="+mn-ea"/>
                <a:cs typeface="+mn-cs"/>
              </a:rPr>
              <a:t>次方。在几年之内这个数据会呈爆炸性的增长。</a:t>
            </a:r>
            <a:endParaRPr lang="en-US" sz="1600" kern="1200" dirty="0" smtClean="0">
              <a:solidFill>
                <a:schemeClr val="tx1"/>
              </a:solidFill>
              <a:effectLst/>
              <a:latin typeface="Segoe UI" pitchFamily="34" charset="0"/>
              <a:ea typeface="+mn-ea"/>
              <a:cs typeface="+mn-cs"/>
            </a:endParaRPr>
          </a:p>
          <a:p>
            <a:r>
              <a:rPr lang="en-US" sz="1600" kern="1200" dirty="0" smtClean="0">
                <a:solidFill>
                  <a:schemeClr val="tx1"/>
                </a:solidFill>
                <a:effectLst/>
                <a:latin typeface="Segoe UI" pitchFamily="34" charset="0"/>
                <a:ea typeface="+mn-ea"/>
                <a:cs typeface="+mn-cs"/>
              </a:rPr>
              <a:t>    </a:t>
            </a:r>
            <a:r>
              <a:rPr lang="zh-CN" altLang="en-US" sz="1600" kern="1200" dirty="0" smtClean="0">
                <a:solidFill>
                  <a:schemeClr val="tx1"/>
                </a:solidFill>
                <a:effectLst/>
                <a:latin typeface="Segoe UI" pitchFamily="34" charset="0"/>
                <a:ea typeface="+mn-ea"/>
                <a:cs typeface="+mn-cs"/>
              </a:rPr>
              <a:t>这不仅仅关乎到网络用户，还关乎到传感器，我们预计会有</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亿的传感器连到网络上，这一切都为我们带来了大数据的新变革。</a:t>
            </a:r>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同时另外两种技术趋势也有通过作用，价格低廉的计算，我们可以花不到</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美元就可以买到</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个</a:t>
            </a:r>
            <a:r>
              <a:rPr lang="en-US" sz="1600" kern="1200" dirty="0" smtClean="0">
                <a:solidFill>
                  <a:schemeClr val="tx1"/>
                </a:solidFill>
                <a:effectLst/>
                <a:latin typeface="Segoe UI" pitchFamily="34" charset="0"/>
                <a:ea typeface="+mn-ea"/>
                <a:cs typeface="+mn-cs"/>
              </a:rPr>
              <a:t>T</a:t>
            </a:r>
            <a:r>
              <a:rPr lang="zh-CN" altLang="en-US" sz="1600" kern="1200" dirty="0" smtClean="0">
                <a:solidFill>
                  <a:schemeClr val="tx1"/>
                </a:solidFill>
                <a:effectLst/>
                <a:latin typeface="Segoe UI" pitchFamily="34" charset="0"/>
                <a:ea typeface="+mn-ea"/>
                <a:cs typeface="+mn-cs"/>
              </a:rPr>
              <a:t>的存储，只是十年前的</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。价格低廉的存储和计算是大数据的推动力。</a:t>
            </a:r>
            <a:endParaRPr lang="en-US" altLang="zh-CN" sz="1600"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当你看到数据量上涨，然后存储和计算代价在降。我们在上商言商</a:t>
            </a:r>
            <a:r>
              <a:rPr lang="zh-CN" altLang="en-US" sz="1600" kern="1200" baseline="0" dirty="0" smtClean="0">
                <a:solidFill>
                  <a:schemeClr val="tx1"/>
                </a:solidFill>
                <a:effectLst/>
                <a:latin typeface="Segoe UI" pitchFamily="34" charset="0"/>
                <a:ea typeface="+mn-ea"/>
                <a:cs typeface="+mn-cs"/>
              </a:rPr>
              <a:t> </a:t>
            </a:r>
            <a:r>
              <a:rPr lang="en-US" altLang="zh-CN" sz="1600" kern="1200" baseline="0" dirty="0" smtClean="0">
                <a:solidFill>
                  <a:schemeClr val="tx1"/>
                </a:solidFill>
                <a:effectLst/>
                <a:latin typeface="Segoe UI" pitchFamily="34" charset="0"/>
                <a:ea typeface="+mn-ea"/>
                <a:cs typeface="+mn-cs"/>
              </a:rPr>
              <a:t>– </a:t>
            </a:r>
            <a:r>
              <a:rPr lang="zh-CN" altLang="en-US" sz="1600" kern="1200" baseline="0" dirty="0" smtClean="0">
                <a:solidFill>
                  <a:schemeClr val="tx1"/>
                </a:solidFill>
                <a:effectLst/>
                <a:latin typeface="Segoe UI" pitchFamily="34" charset="0"/>
                <a:ea typeface="+mn-ea"/>
                <a:cs typeface="+mn-cs"/>
              </a:rPr>
              <a:t>我在大数据上的投入，是为了换回新的信息、洞见和生产力。我的投入回报比是什么？　</a:t>
            </a:r>
            <a:endParaRPr lang="en-US" altLang="zh-CN" sz="1600" kern="1200" baseline="0" dirty="0" smtClean="0">
              <a:solidFill>
                <a:schemeClr val="tx1"/>
              </a:solidFill>
              <a:effectLst/>
              <a:latin typeface="Segoe UI" pitchFamily="34" charset="0"/>
              <a:ea typeface="+mn-ea"/>
              <a:cs typeface="+mn-cs"/>
            </a:endParaRPr>
          </a:p>
          <a:p>
            <a:r>
              <a:rPr lang="zh-CN" altLang="en-US" sz="1600" kern="1200" baseline="0" dirty="0" smtClean="0">
                <a:solidFill>
                  <a:schemeClr val="tx1"/>
                </a:solidFill>
                <a:effectLst/>
                <a:latin typeface="Segoe UI" pitchFamily="34" charset="0"/>
                <a:ea typeface="+mn-ea"/>
                <a:cs typeface="+mn-cs"/>
              </a:rPr>
              <a:t>大数据时代的第一声号角就是宣告，随着高科技不断的创新，使得计算和存储都跌倒了白菜价格，还有云存储、云计算技术继续减低成本，我们从海量信息获取的信息量的价值和超过我们的投入了</a:t>
            </a:r>
            <a:endParaRPr lang="en-US" altLang="zh-CN"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034133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6959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a:t>
            </a:r>
            <a:r>
              <a:rPr lang="en-US" sz="1200" kern="1200" baseline="0" dirty="0" smtClean="0">
                <a:solidFill>
                  <a:schemeClr val="tx1"/>
                </a:solidFill>
                <a:effectLst/>
                <a:latin typeface="Segoe UI" pitchFamily="34" charset="0"/>
                <a:ea typeface="+mn-ea"/>
                <a:cs typeface="+mn-cs"/>
              </a:rPr>
              <a:t> data brings opportunities for businesses and the IT industry. </a:t>
            </a: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One of the largest</a:t>
            </a:r>
            <a:r>
              <a:rPr lang="en-US" sz="1200" kern="1200" baseline="0" dirty="0" smtClean="0">
                <a:solidFill>
                  <a:schemeClr val="tx1"/>
                </a:solidFill>
                <a:effectLst/>
                <a:latin typeface="Segoe UI" pitchFamily="34" charset="0"/>
                <a:ea typeface="+mn-ea"/>
                <a:cs typeface="+mn-cs"/>
              </a:rPr>
              <a:t> growth area for IT.</a:t>
            </a:r>
          </a:p>
          <a:p>
            <a:pPr marL="171450" lvl="0" indent="-171450">
              <a:buFont typeface="Arial" pitchFamily="34" charset="0"/>
              <a:buChar char="•"/>
            </a:pPr>
            <a:r>
              <a:rPr lang="en-US" sz="1200" b="0" i="0" u="none" strike="noStrike" kern="1200" baseline="0" dirty="0" smtClean="0">
                <a:solidFill>
                  <a:schemeClr val="tx1"/>
                </a:solidFill>
                <a:latin typeface="Segoe UI" pitchFamily="34" charset="0"/>
                <a:ea typeface="+mn-ea"/>
                <a:cs typeface="+mn-cs"/>
              </a:rPr>
              <a:t>Don‘t let a naysayer tell you it isn’t worth exploring big data, or it isn‘t proven, or that it’s too risky? </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 the next few years, business may fall behind competitors if they don’t start looking into it soon.</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Institutions and organizations need to take another look at their valuable data to help them solve business problems.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Don‘t let a naysayer tell you it isn’t worth exploring big data, or it isn‘t proven, or that it’s too risky? </a:t>
            </a:r>
            <a:r>
              <a:rPr lang="zh-CN" altLang="en-US" sz="1200" b="0" i="0" u="none" strike="noStrike" kern="1200" baseline="0" dirty="0" smtClean="0">
                <a:solidFill>
                  <a:schemeClr val="tx1"/>
                </a:solidFill>
                <a:latin typeface="+mn-lt"/>
                <a:ea typeface="+mn-ea"/>
                <a:cs typeface="+mn-cs"/>
              </a:rPr>
              <a:t>几年内，如果一个机构不做大数据，就会落后而且花力气也不一定能赶得上。 </a:t>
            </a:r>
            <a:endParaRPr lang="en-US" sz="1200" b="0" i="0" u="none" strike="noStrike" kern="1200" baseline="0" dirty="0" smtClean="0">
              <a:solidFill>
                <a:schemeClr val="tx1"/>
              </a:solidFill>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大数据意味着大商机，这是一个大的，可以说是重中之重的事项。对于</a:t>
            </a:r>
            <a:r>
              <a:rPr lang="en-US" sz="1200" kern="1200" dirty="0" smtClean="0">
                <a:solidFill>
                  <a:schemeClr val="tx1"/>
                </a:solidFill>
                <a:effectLst/>
                <a:latin typeface="+mn-lt"/>
                <a:ea typeface="+mn-ea"/>
                <a:cs typeface="+mn-cs"/>
              </a:rPr>
              <a:t>CIO</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CEO</a:t>
            </a:r>
            <a:r>
              <a:rPr lang="zh-CN" altLang="en-US" sz="1200" kern="1200" dirty="0" smtClean="0">
                <a:solidFill>
                  <a:schemeClr val="tx1"/>
                </a:solidFill>
                <a:effectLst/>
                <a:latin typeface="+mn-lt"/>
                <a:ea typeface="+mn-ea"/>
                <a:cs typeface="+mn-cs"/>
              </a:rPr>
              <a:t>来说，无论是已经开始做大数据了，还是已经开始希望做大数据的项目，研究结果表明：有一个公司组织利用大数据技术，另一个公司却没有利用，未来它们的财务状况会出现明显的不同。因此，大数据已经成为了竞争力，要保持竞争优势的话就必须采用大数据技术。当然，我们是做大数据相关的软件或者应用解决方案的话，这意味着大商机。如果</a:t>
            </a:r>
            <a:r>
              <a:rPr lang="en-US"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业增长</a:t>
            </a:r>
            <a:r>
              <a:rPr lang="en-US" sz="1200" kern="1200" dirty="0" smtClean="0">
                <a:solidFill>
                  <a:schemeClr val="tx1"/>
                </a:solidFill>
                <a:effectLst/>
                <a:latin typeface="+mn-lt"/>
                <a:ea typeface="+mn-ea"/>
                <a:cs typeface="+mn-cs"/>
              </a:rPr>
              <a:t>5%-10%</a:t>
            </a:r>
            <a:r>
              <a:rPr lang="zh-CN" altLang="en-US" sz="1200" kern="1200" dirty="0" smtClean="0">
                <a:solidFill>
                  <a:schemeClr val="tx1"/>
                </a:solidFill>
                <a:effectLst/>
                <a:latin typeface="+mn-lt"/>
                <a:ea typeface="+mn-ea"/>
                <a:cs typeface="+mn-cs"/>
              </a:rPr>
              <a:t>，大数据服务在未来的几年中会达到</a:t>
            </a:r>
            <a:r>
              <a:rPr lang="en-US"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以上的增长，产值达到</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亿美元之上。这就意味着来自许多不同产业，包括微软等许多大公司的投入。</a:t>
            </a:r>
            <a:endParaRPr lang="zh-CN" altLang="en-US"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t>14</a:t>
            </a:fld>
            <a:endParaRPr lang="zh-CN" altLang="en-US"/>
          </a:p>
        </p:txBody>
      </p:sp>
    </p:spTree>
    <p:extLst>
      <p:ext uri="{BB962C8B-B14F-4D97-AF65-F5344CB8AC3E}">
        <p14:creationId xmlns:p14="http://schemas.microsoft.com/office/powerpoint/2010/main" val="2901226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2.xml"/><Relationship Id="rId7" Type="http://schemas.openxmlformats.org/officeDocument/2006/relationships/oleObject" Target="../embeddings/oleObject3.bin"/><Relationship Id="rId2" Type="http://schemas.openxmlformats.org/officeDocument/2006/relationships/tags" Target="../tags/tag4.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2.wdp"/><Relationship Id="rId4" Type="http://schemas.openxmlformats.org/officeDocument/2006/relationships/image" Target="../media/image17.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2.wdp"/><Relationship Id="rId4" Type="http://schemas.openxmlformats.org/officeDocument/2006/relationships/image" Target="../media/image17.png"/></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microsoft.com/office/2007/relationships/hdphoto" Target="../media/hdphoto2.wdp"/><Relationship Id="rId4" Type="http://schemas.openxmlformats.org/officeDocument/2006/relationships/image" Target="../media/image17.png"/></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3.emf"/><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2.xml"/><Relationship Id="rId4" Type="http://schemas.openxmlformats.org/officeDocument/2006/relationships/tags" Target="../tags/tag10.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oleObject" Target="../embeddings/oleObject8.bin"/><Relationship Id="rId4"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9.vml"/><Relationship Id="rId6" Type="http://schemas.openxmlformats.org/officeDocument/2006/relationships/image" Target="../media/image23.emf"/><Relationship Id="rId5" Type="http://schemas.openxmlformats.org/officeDocument/2006/relationships/oleObject" Target="../embeddings/oleObject9.bin"/><Relationship Id="rId4"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image" Target="../media/image23.emf"/><Relationship Id="rId5" Type="http://schemas.openxmlformats.org/officeDocument/2006/relationships/oleObject" Target="../embeddings/oleObject11.bin"/><Relationship Id="rId4"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23.emf"/><Relationship Id="rId5" Type="http://schemas.openxmlformats.org/officeDocument/2006/relationships/oleObject" Target="../embeddings/oleObject12.bin"/><Relationship Id="rId4"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22.xml"/><Relationship Id="rId7" Type="http://schemas.microsoft.com/office/2007/relationships/hdphoto" Target="../media/hdphoto1.wdp"/><Relationship Id="rId2" Type="http://schemas.openxmlformats.org/officeDocument/2006/relationships/tags" Target="../tags/tag21.xml"/><Relationship Id="rId1" Type="http://schemas.openxmlformats.org/officeDocument/2006/relationships/vmlDrawing" Target="../drawings/vmlDrawing13.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24.xml"/><Relationship Id="rId7" Type="http://schemas.openxmlformats.org/officeDocument/2006/relationships/image" Target="../media/image19.png"/><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8.jpg"/><Relationship Id="rId5" Type="http://schemas.openxmlformats.org/officeDocument/2006/relationships/slideMaster" Target="../slideMasters/slideMaster12.xml"/><Relationship Id="rId4" Type="http://schemas.openxmlformats.org/officeDocument/2006/relationships/tags" Target="../tags/tag25.xml"/><Relationship Id="rId9" Type="http://schemas.openxmlformats.org/officeDocument/2006/relationships/image" Target="../media/image23.emf"/></Relationships>
</file>

<file path=ppt/slideLayouts/_rels/slideLayout251.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15.bin"/><Relationship Id="rId3" Type="http://schemas.openxmlformats.org/officeDocument/2006/relationships/tags" Target="../tags/tag27.xml"/><Relationship Id="rId7" Type="http://schemas.openxmlformats.org/officeDocument/2006/relationships/slideMaster" Target="../slideMasters/slideMaster12.xml"/><Relationship Id="rId12" Type="http://schemas.microsoft.com/office/2007/relationships/hdphoto" Target="../media/hdphoto1.wdp"/><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tags" Target="../tags/tag30.xml"/><Relationship Id="rId11" Type="http://schemas.openxmlformats.org/officeDocument/2006/relationships/image" Target="../media/image16.png"/><Relationship Id="rId5" Type="http://schemas.openxmlformats.org/officeDocument/2006/relationships/tags" Target="../tags/tag29.xml"/><Relationship Id="rId10" Type="http://schemas.microsoft.com/office/2007/relationships/hdphoto" Target="../media/hdphoto3.wdp"/><Relationship Id="rId4" Type="http://schemas.openxmlformats.org/officeDocument/2006/relationships/tags" Target="../tags/tag2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33.xml"/><Relationship Id="rId7" Type="http://schemas.microsoft.com/office/2007/relationships/hdphoto" Target="../media/hdphoto1.wdp"/><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5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3.xml"/><Relationship Id="rId7" Type="http://schemas.openxmlformats.org/officeDocument/2006/relationships/oleObject" Target="../embeddings/oleObject18.bin"/><Relationship Id="rId2" Type="http://schemas.openxmlformats.org/officeDocument/2006/relationships/tags" Target="../tags/tag34.xml"/><Relationship Id="rId1" Type="http://schemas.openxmlformats.org/officeDocument/2006/relationships/vmlDrawing" Target="../drawings/vmlDrawing18.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microsoft.com/office/2007/relationships/hdphoto" Target="../media/hdphoto2.wdp"/><Relationship Id="rId4" Type="http://schemas.openxmlformats.org/officeDocument/2006/relationships/image" Target="../media/image17.png"/></Relationships>
</file>

<file path=ppt/slideLayouts/_rels/slideLayout2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microsoft.com/office/2007/relationships/hdphoto" Target="../media/hdphoto2.wdp"/><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7.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microsoft.com/office/2007/relationships/hdphoto" Target="../media/hdphoto2.wdp"/><Relationship Id="rId4" Type="http://schemas.openxmlformats.org/officeDocument/2006/relationships/image" Target="../media/image17.png"/></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3.emf"/><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13.xml"/><Relationship Id="rId4" Type="http://schemas.openxmlformats.org/officeDocument/2006/relationships/tags" Target="../tags/tag40.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image" Target="../media/image23.emf"/><Relationship Id="rId5" Type="http://schemas.openxmlformats.org/officeDocument/2006/relationships/oleObject" Target="../embeddings/oleObject23.bin"/><Relationship Id="rId4"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4.vml"/><Relationship Id="rId6" Type="http://schemas.openxmlformats.org/officeDocument/2006/relationships/image" Target="../media/image23.emf"/><Relationship Id="rId5" Type="http://schemas.openxmlformats.org/officeDocument/2006/relationships/oleObject" Target="../embeddings/oleObject24.bin"/><Relationship Id="rId4"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image" Target="../media/image23.emf"/><Relationship Id="rId5" Type="http://schemas.openxmlformats.org/officeDocument/2006/relationships/oleObject" Target="../embeddings/oleObject25.bin"/><Relationship Id="rId4"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image" Target="../media/image23.emf"/><Relationship Id="rId5" Type="http://schemas.openxmlformats.org/officeDocument/2006/relationships/oleObject" Target="../embeddings/oleObject26.bin"/><Relationship Id="rId4"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7.vml"/><Relationship Id="rId6" Type="http://schemas.openxmlformats.org/officeDocument/2006/relationships/image" Target="../media/image23.emf"/><Relationship Id="rId5" Type="http://schemas.openxmlformats.org/officeDocument/2006/relationships/oleObject" Target="../embeddings/oleObject27.bin"/><Relationship Id="rId4"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52.xml"/><Relationship Id="rId7" Type="http://schemas.microsoft.com/office/2007/relationships/hdphoto" Target="../media/hdphoto1.wdp"/><Relationship Id="rId2" Type="http://schemas.openxmlformats.org/officeDocument/2006/relationships/tags" Target="../tags/tag51.xml"/><Relationship Id="rId1" Type="http://schemas.openxmlformats.org/officeDocument/2006/relationships/vmlDrawing" Target="../drawings/vmlDrawing28.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6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54.xml"/><Relationship Id="rId7" Type="http://schemas.openxmlformats.org/officeDocument/2006/relationships/image" Target="../media/image19.png"/><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image" Target="../media/image18.jpg"/><Relationship Id="rId5" Type="http://schemas.openxmlformats.org/officeDocument/2006/relationships/slideMaster" Target="../slideMasters/slideMaster13.xml"/><Relationship Id="rId4" Type="http://schemas.openxmlformats.org/officeDocument/2006/relationships/tags" Target="../tags/tag55.xml"/><Relationship Id="rId9" Type="http://schemas.openxmlformats.org/officeDocument/2006/relationships/image" Target="../media/image23.emf"/></Relationships>
</file>

<file path=ppt/slideLayouts/_rels/slideLayout269.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30.bin"/><Relationship Id="rId3" Type="http://schemas.openxmlformats.org/officeDocument/2006/relationships/tags" Target="../tags/tag57.xml"/><Relationship Id="rId7" Type="http://schemas.openxmlformats.org/officeDocument/2006/relationships/slideMaster" Target="../slideMasters/slideMaster13.xml"/><Relationship Id="rId12" Type="http://schemas.microsoft.com/office/2007/relationships/hdphoto" Target="../media/hdphoto1.wdp"/><Relationship Id="rId2" Type="http://schemas.openxmlformats.org/officeDocument/2006/relationships/tags" Target="../tags/tag56.xml"/><Relationship Id="rId1" Type="http://schemas.openxmlformats.org/officeDocument/2006/relationships/vmlDrawing" Target="../drawings/vmlDrawing30.vml"/><Relationship Id="rId6" Type="http://schemas.openxmlformats.org/officeDocument/2006/relationships/tags" Target="../tags/tag60.xml"/><Relationship Id="rId11" Type="http://schemas.openxmlformats.org/officeDocument/2006/relationships/image" Target="../media/image16.png"/><Relationship Id="rId5" Type="http://schemas.openxmlformats.org/officeDocument/2006/relationships/tags" Target="../tags/tag59.xml"/><Relationship Id="rId10" Type="http://schemas.microsoft.com/office/2007/relationships/hdphoto" Target="../media/hdphoto3.wdp"/><Relationship Id="rId4" Type="http://schemas.openxmlformats.org/officeDocument/2006/relationships/tags" Target="../tags/tag5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94108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3153330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999290"/>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2537855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615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90052020"/>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717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424833635"/>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820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426533380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3798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7337126"/>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922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61596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025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545072011"/>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27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1211076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22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98986134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33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76634400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434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634111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53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27028764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63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55125480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741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32274844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844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349462692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9467"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153766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7344030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177932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51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351384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253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27004296"/>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356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33651023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0308359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31949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458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9718026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561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07953812"/>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663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5214806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76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4819846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86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34902708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970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96341907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07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062172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7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6784559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277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521504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380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216516388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4827"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4402143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6159386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98453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0.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theme" Target="../theme/theme11.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tags" Target="../tags/tag1.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vmlDrawing" Target="../drawings/vmlDrawing1.v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image" Target="../media/image23.emf"/><Relationship Id="rId10" Type="http://schemas.openxmlformats.org/officeDocument/2006/relationships/slideLayout" Target="../slideLayouts/slideLayout245.xml"/><Relationship Id="rId19" Type="http://schemas.openxmlformats.org/officeDocument/2006/relationships/theme" Target="../theme/theme12.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21" Type="http://schemas.openxmlformats.org/officeDocument/2006/relationships/tags" Target="../tags/tag31.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vmlDrawing" Target="../drawings/vmlDrawing16.v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image" Target="../media/image23.emf"/><Relationship Id="rId10" Type="http://schemas.openxmlformats.org/officeDocument/2006/relationships/slideLayout" Target="../slideLayouts/slideLayout263.xml"/><Relationship Id="rId19" Type="http://schemas.openxmlformats.org/officeDocument/2006/relationships/theme" Target="../theme/theme1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oleObject" Target="../embeddings/oleObject16.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theme" Target="../theme/theme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theme" Target="../theme/theme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theme" Target="../theme/theme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131"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666541623"/>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0491"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7041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903" r:id="rId20"/>
    <p:sldLayoutId id="2147483904" r:id="rId21"/>
    <p:sldLayoutId id="2147483905" r:id="rId2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1.xml"/><Relationship Id="rId5" Type="http://schemas.openxmlformats.org/officeDocument/2006/relationships/chart" Target="../charts/char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wmf"/><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8.wdp"/><Relationship Id="rId7" Type="http://schemas.openxmlformats.org/officeDocument/2006/relationships/image" Target="../media/image32.wmf"/><Relationship Id="rId12" Type="http://schemas.openxmlformats.org/officeDocument/2006/relationships/image" Target="../media/image35.png"/><Relationship Id="rId17" Type="http://schemas.microsoft.com/office/2007/relationships/hdphoto" Target="../media/hdphoto6.wdp"/><Relationship Id="rId2" Type="http://schemas.openxmlformats.org/officeDocument/2006/relationships/notesSlide" Target="../notesSlides/notesSlide10.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59.xml"/><Relationship Id="rId6" Type="http://schemas.openxmlformats.org/officeDocument/2006/relationships/image" Target="../media/image31.png"/><Relationship Id="rId11" Type="http://schemas.microsoft.com/office/2007/relationships/hdphoto" Target="../media/hdphoto5.wdp"/><Relationship Id="rId5" Type="http://schemas.openxmlformats.org/officeDocument/2006/relationships/image" Target="../media/image30.wmf"/><Relationship Id="rId15" Type="http://schemas.openxmlformats.org/officeDocument/2006/relationships/image" Target="../media/image38.jpeg"/><Relationship Id="rId10" Type="http://schemas.openxmlformats.org/officeDocument/2006/relationships/image" Target="../media/image34.jpeg"/><Relationship Id="rId19" Type="http://schemas.microsoft.com/office/2007/relationships/hdphoto" Target="../media/hdphoto7.wdp"/><Relationship Id="rId4" Type="http://schemas.openxmlformats.org/officeDocument/2006/relationships/image" Target="../media/image29.wmf"/><Relationship Id="rId9" Type="http://schemas.microsoft.com/office/2007/relationships/hdphoto" Target="../media/hdphoto4.wdp"/><Relationship Id="rId14" Type="http://schemas.openxmlformats.org/officeDocument/2006/relationships/image" Target="../media/image37.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42.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23.emf"/><Relationship Id="rId2" Type="http://schemas.openxmlformats.org/officeDocument/2006/relationships/tags" Target="../tags/tag61.xml"/><Relationship Id="rId16" Type="http://schemas.openxmlformats.org/officeDocument/2006/relationships/oleObject" Target="../embeddings/oleObject31.bin"/><Relationship Id="rId1" Type="http://schemas.openxmlformats.org/officeDocument/2006/relationships/vmlDrawing" Target="../drawings/vmlDrawing31.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notesSlide" Target="../notesSlides/notesSlide12.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8.xml"/></Relationships>
</file>

<file path=ppt/slides/_rels/slide20.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3.png"/><Relationship Id="rId5" Type="http://schemas.openxmlformats.org/officeDocument/2006/relationships/notesSlide" Target="../notesSlides/notesSlide14.xml"/><Relationship Id="rId4"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9.xml"/><Relationship Id="rId7" Type="http://schemas.openxmlformats.org/officeDocument/2006/relationships/image" Target="../media/image23.emf"/><Relationship Id="rId2" Type="http://schemas.openxmlformats.org/officeDocument/2006/relationships/tags" Target="../tags/tag78.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15.xml"/><Relationship Id="rId4" Type="http://schemas.openxmlformats.org/officeDocument/2006/relationships/slideLayout" Target="../slideLayouts/slideLayout105.xml"/><Relationship Id="rId9" Type="http://schemas.microsoft.com/office/2007/relationships/hdphoto" Target="../media/hdphoto9.wdp"/></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sz="4800" dirty="0" smtClean="0"/>
              <a:t>Introduction to HDInsight and Big Data</a:t>
            </a:r>
            <a:endParaRPr lang="en-US" sz="4800"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59735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p:cNvSpPr txBox="1">
            <a:spLocks/>
          </p:cNvSpPr>
          <p:nvPr/>
        </p:nvSpPr>
        <p:spPr bwMode="auto">
          <a:xfrm>
            <a:off x="1915489" y="3567356"/>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Hadoop</a:t>
            </a:r>
          </a:p>
        </p:txBody>
      </p:sp>
      <p:sp>
        <p:nvSpPr>
          <p:cNvPr id="4" name="Rectangle 3"/>
          <p:cNvSpPr/>
          <p:nvPr/>
        </p:nvSpPr>
        <p:spPr bwMode="auto">
          <a:xfrm>
            <a:off x="4624408"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5" name="Rectangle 4"/>
          <p:cNvSpPr/>
          <p:nvPr/>
        </p:nvSpPr>
        <p:spPr bwMode="auto">
          <a:xfrm>
            <a:off x="6065479"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6" name="Rectangle 5"/>
          <p:cNvSpPr/>
          <p:nvPr/>
        </p:nvSpPr>
        <p:spPr bwMode="auto">
          <a:xfrm>
            <a:off x="4624408" y="5038999"/>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Data Nodes</a:t>
            </a:r>
          </a:p>
        </p:txBody>
      </p:sp>
      <p:pic>
        <p:nvPicPr>
          <p:cNvPr id="7"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4957749"/>
            <a:ext cx="1098275" cy="1098275"/>
          </a:xfrm>
          <a:prstGeom prst="rect">
            <a:avLst/>
          </a:prstGeom>
          <a:noFill/>
          <a:ln>
            <a:noFill/>
          </a:ln>
        </p:spPr>
      </p:pic>
      <p:pic>
        <p:nvPicPr>
          <p:cNvPr id="8"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3703539"/>
            <a:ext cx="1048968" cy="1048968"/>
          </a:xfrm>
          <a:prstGeom prst="rect">
            <a:avLst/>
          </a:prstGeom>
          <a:noFill/>
        </p:spPr>
      </p:pic>
      <p:pic>
        <p:nvPicPr>
          <p:cNvPr id="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3698833"/>
            <a:ext cx="1048968" cy="1048968"/>
          </a:xfrm>
          <a:prstGeom prst="rect">
            <a:avLst/>
          </a:prstGeom>
          <a:noFill/>
        </p:spPr>
      </p:pic>
      <p:sp>
        <p:nvSpPr>
          <p:cNvPr id="10" name="Content Placeholder 7"/>
          <p:cNvSpPr txBox="1">
            <a:spLocks/>
          </p:cNvSpPr>
          <p:nvPr/>
        </p:nvSpPr>
        <p:spPr bwMode="auto">
          <a:xfrm>
            <a:off x="1915489" y="528625"/>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HPC</a:t>
            </a:r>
          </a:p>
        </p:txBody>
      </p:sp>
      <p:sp>
        <p:nvSpPr>
          <p:cNvPr id="11" name="Rectangle 10"/>
          <p:cNvSpPr/>
          <p:nvPr/>
        </p:nvSpPr>
        <p:spPr bwMode="auto">
          <a:xfrm>
            <a:off x="4624408"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12" name="Rectangle 11"/>
          <p:cNvSpPr/>
          <p:nvPr/>
        </p:nvSpPr>
        <p:spPr bwMode="auto">
          <a:xfrm>
            <a:off x="6065479"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Broker Node</a:t>
            </a:r>
          </a:p>
        </p:txBody>
      </p:sp>
      <p:sp>
        <p:nvSpPr>
          <p:cNvPr id="13" name="Rectangle 12"/>
          <p:cNvSpPr/>
          <p:nvPr/>
        </p:nvSpPr>
        <p:spPr bwMode="auto">
          <a:xfrm>
            <a:off x="4624408" y="2000268"/>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Worker Nodes</a:t>
            </a:r>
          </a:p>
        </p:txBody>
      </p:sp>
      <p:pic>
        <p:nvPicPr>
          <p:cNvPr id="14"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1919017"/>
            <a:ext cx="1098275" cy="1098275"/>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664808"/>
            <a:ext cx="1048968" cy="1048968"/>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660102"/>
            <a:ext cx="1048968" cy="1048968"/>
          </a:xfrm>
          <a:prstGeom prst="rect">
            <a:avLst/>
          </a:prstGeom>
          <a:noFill/>
        </p:spPr>
      </p:pic>
    </p:spTree>
    <p:extLst>
      <p:ext uri="{BB962C8B-B14F-4D97-AF65-F5344CB8AC3E}">
        <p14:creationId xmlns:p14="http://schemas.microsoft.com/office/powerpoint/2010/main" val="25261908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a:t>Understanding Big Data</a:t>
            </a:r>
          </a:p>
        </p:txBody>
      </p:sp>
    </p:spTree>
    <p:extLst>
      <p:ext uri="{BB962C8B-B14F-4D97-AF65-F5344CB8AC3E}">
        <p14:creationId xmlns:p14="http://schemas.microsoft.com/office/powerpoint/2010/main" val="2644434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104903" y="1609228"/>
            <a:ext cx="2656108" cy="1665356"/>
            <a:chOff x="5965578" y="1979910"/>
            <a:chExt cx="2656800" cy="1665789"/>
          </a:xfrm>
        </p:grpSpPr>
        <p:sp>
          <p:nvSpPr>
            <p:cNvPr id="8" name="矩形 7"/>
            <p:cNvSpPr/>
            <p:nvPr/>
          </p:nvSpPr>
          <p:spPr>
            <a:xfrm>
              <a:off x="5965578"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Cheap Storage</a:t>
              </a:r>
            </a:p>
          </p:txBody>
        </p:sp>
        <p:sp>
          <p:nvSpPr>
            <p:cNvPr id="32" name="TextBox 31"/>
            <p:cNvSpPr txBox="1"/>
            <p:nvPr/>
          </p:nvSpPr>
          <p:spPr>
            <a:xfrm>
              <a:off x="6677493" y="3087650"/>
              <a:ext cx="1542097" cy="5171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$100 gets you 3million times more storage in 30 years)</a:t>
              </a:r>
            </a:p>
          </p:txBody>
        </p:sp>
        <p:sp>
          <p:nvSpPr>
            <p:cNvPr id="38" name="矩形 37"/>
            <p:cNvSpPr/>
            <p:nvPr/>
          </p:nvSpPr>
          <p:spPr>
            <a:xfrm>
              <a:off x="7510072" y="2252177"/>
              <a:ext cx="184778" cy="354035"/>
            </a:xfrm>
            <a:prstGeom prst="rect">
              <a:avLst/>
            </a:prstGeom>
          </p:spPr>
          <p:txBody>
            <a:bodyPr wrap="none">
              <a:spAutoFit/>
            </a:bodyPr>
            <a:lstStyle/>
            <a:p>
              <a:pPr algn="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7101517" y="3310082"/>
            <a:ext cx="2659494" cy="1666366"/>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Inexpensive Computing</a:t>
              </a:r>
            </a:p>
          </p:txBody>
        </p:sp>
        <p:sp>
          <p:nvSpPr>
            <p:cNvPr id="33" name="TextBox 32"/>
            <p:cNvSpPr txBox="1"/>
            <p:nvPr/>
          </p:nvSpPr>
          <p:spPr>
            <a:xfrm>
              <a:off x="6786352" y="4913411"/>
              <a:ext cx="1530064"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1980 </a:t>
              </a:r>
              <a:r>
                <a:rPr lang="en-US" sz="1400" spc="-95" dirty="0">
                  <a:solidFill>
                    <a:srgbClr val="FFFFFF">
                      <a:alpha val="99000"/>
                    </a:srgbClr>
                  </a:solidFill>
                  <a:ea typeface="Segoe UI" pitchFamily="34" charset="0"/>
                  <a:cs typeface="Segoe UI" pitchFamily="34" charset="0"/>
                </a:rPr>
                <a:t>10 MIPS/$ </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2005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10M MIPS/$ </a:t>
              </a:r>
            </a:p>
          </p:txBody>
        </p:sp>
        <p:sp>
          <p:nvSpPr>
            <p:cNvPr id="39" name="矩形 38"/>
            <p:cNvSpPr/>
            <p:nvPr/>
          </p:nvSpPr>
          <p:spPr>
            <a:xfrm>
              <a:off x="5962192" y="3939153"/>
              <a:ext cx="1850168"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742095" y="1605990"/>
            <a:ext cx="2633883" cy="1665356"/>
            <a:chOff x="601371" y="1976672"/>
            <a:chExt cx="2634569" cy="1665789"/>
          </a:xfrm>
        </p:grpSpPr>
        <p:sp>
          <p:nvSpPr>
            <p:cNvPr id="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Device  Explosion</a:t>
              </a:r>
            </a:p>
          </p:txBody>
        </p:sp>
        <p:sp>
          <p:nvSpPr>
            <p:cNvPr id="19" name="TextBox 18"/>
            <p:cNvSpPr txBox="1"/>
            <p:nvPr/>
          </p:nvSpPr>
          <p:spPr>
            <a:xfrm>
              <a:off x="977608" y="3194169"/>
              <a:ext cx="1803386" cy="387899"/>
            </a:xfrm>
            <a:prstGeom prst="rect">
              <a:avLst/>
            </a:prstGeom>
            <a:noFill/>
          </p:spPr>
          <p:txBody>
            <a:bodyPr wrap="square" lIns="0" tIns="0" rIns="0" bIns="0" rtlCol="0">
              <a:spAutoFit/>
            </a:bodyPr>
            <a:lstStyle/>
            <a:p>
              <a:pPr algn="r" defTabSz="571357">
                <a:lnSpc>
                  <a:spcPct val="9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&gt;5.5 billion (70+% </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of global population</a:t>
              </a:r>
              <a:r>
                <a:rPr lang="en-US" sz="1400" spc="-95" dirty="0">
                  <a:solidFill>
                    <a:srgbClr val="FFFFFF">
                      <a:alpha val="99000"/>
                    </a:srgbClr>
                  </a:solidFill>
                  <a:ea typeface="Segoe UI" pitchFamily="34" charset="0"/>
                  <a:cs typeface="Segoe UI" pitchFamily="34" charset="0"/>
                </a:rPr>
                <a:t>)</a:t>
              </a:r>
            </a:p>
          </p:txBody>
        </p:sp>
        <p:sp>
          <p:nvSpPr>
            <p:cNvPr id="34" name="矩形 33"/>
            <p:cNvSpPr/>
            <p:nvPr/>
          </p:nvSpPr>
          <p:spPr>
            <a:xfrm>
              <a:off x="601371" y="2210961"/>
              <a:ext cx="184779" cy="354035"/>
            </a:xfrm>
            <a:prstGeom prst="rect">
              <a:avLst/>
            </a:prstGeom>
          </p:spPr>
          <p:txBody>
            <a:bodyPr wrap="none">
              <a:spAutoFit/>
            </a:bodyPr>
            <a:lstStyle/>
            <a:p>
              <a:pPr defTabSz="1218987"/>
              <a:endParaRPr lang="zh-CN" altLang="en-US" sz="1700" dirty="0">
                <a:solidFill>
                  <a:srgbClr val="FFFFFF"/>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pPr algn="l"/>
            <a:r>
              <a:rPr lang="en-US" altLang="zh-CN" sz="4532" cap="all" spc="-135" dirty="0">
                <a:ea typeface="Segoe UI" pitchFamily="34" charset="0"/>
                <a:cs typeface="Segoe UI" pitchFamily="34" charset="0"/>
              </a:rPr>
              <a:t>KEY TRENDS</a:t>
            </a:r>
            <a:endParaRPr lang="zh-CN" altLang="en-US" sz="4532" dirty="0"/>
          </a:p>
        </p:txBody>
      </p:sp>
      <p:sp>
        <p:nvSpPr>
          <p:cNvPr id="30" name="Down Arrow 19"/>
          <p:cNvSpPr/>
          <p:nvPr/>
        </p:nvSpPr>
        <p:spPr bwMode="auto">
          <a:xfrm rot="10800000" flipV="1">
            <a:off x="9190082" y="1609229"/>
            <a:ext cx="523738" cy="121543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31" name="Down Arrow 19"/>
          <p:cNvSpPr/>
          <p:nvPr/>
        </p:nvSpPr>
        <p:spPr bwMode="auto">
          <a:xfrm rot="10800000" flipV="1">
            <a:off x="9219347" y="3310083"/>
            <a:ext cx="523738" cy="121543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9" name="Down Arrow 19"/>
          <p:cNvSpPr/>
          <p:nvPr/>
        </p:nvSpPr>
        <p:spPr bwMode="auto">
          <a:xfrm flipV="1">
            <a:off x="3848718" y="2065932"/>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2" name="组合 11"/>
          <p:cNvGrpSpPr/>
          <p:nvPr/>
        </p:nvGrpSpPr>
        <p:grpSpPr>
          <a:xfrm>
            <a:off x="4411943" y="1605991"/>
            <a:ext cx="2656108" cy="1671831"/>
            <a:chOff x="3271917" y="1976672"/>
            <a:chExt cx="2656800" cy="1672266"/>
          </a:xfrm>
        </p:grpSpPr>
        <p:sp>
          <p:nvSpPr>
            <p:cNvPr id="5"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Social Networks</a:t>
              </a:r>
            </a:p>
          </p:txBody>
        </p:sp>
        <p:sp>
          <p:nvSpPr>
            <p:cNvPr id="20" name="TextBox 19"/>
            <p:cNvSpPr txBox="1"/>
            <p:nvPr/>
          </p:nvSpPr>
          <p:spPr>
            <a:xfrm>
              <a:off x="3760509" y="3194169"/>
              <a:ext cx="1603579"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a:t>
              </a:r>
              <a:r>
                <a:rPr lang="en-US" altLang="zh-CN" sz="1400" spc="-95" dirty="0">
                  <a:solidFill>
                    <a:srgbClr val="FFFFFF">
                      <a:alpha val="99000"/>
                    </a:srgbClr>
                  </a:solidFill>
                  <a:ea typeface="Segoe UI" pitchFamily="34" charset="0"/>
                  <a:cs typeface="Segoe UI" pitchFamily="34" charset="0"/>
                </a:rPr>
                <a:t>2</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Billion</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users</a:t>
              </a:r>
            </a:p>
          </p:txBody>
        </p:sp>
        <p:sp>
          <p:nvSpPr>
            <p:cNvPr id="35" name="矩形 34"/>
            <p:cNvSpPr/>
            <p:nvPr/>
          </p:nvSpPr>
          <p:spPr>
            <a:xfrm>
              <a:off x="3274632" y="2198292"/>
              <a:ext cx="184779" cy="354035"/>
            </a:xfrm>
            <a:prstGeom prst="rect">
              <a:avLst/>
            </a:prstGeom>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680290" y="3306844"/>
            <a:ext cx="2695686" cy="1666366"/>
            <a:chOff x="539552" y="3677969"/>
            <a:chExt cx="2696388" cy="1666800"/>
          </a:xfrm>
        </p:grpSpPr>
        <p:sp>
          <p:nvSpPr>
            <p:cNvPr id="7"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Ubiquitous Connection</a:t>
              </a:r>
            </a:p>
          </p:txBody>
        </p:sp>
        <p:sp>
          <p:nvSpPr>
            <p:cNvPr id="28" name="TextBox 27"/>
            <p:cNvSpPr txBox="1"/>
            <p:nvPr/>
          </p:nvSpPr>
          <p:spPr>
            <a:xfrm>
              <a:off x="539552" y="4694905"/>
              <a:ext cx="2197324" cy="6033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Web </a:t>
              </a:r>
              <a:r>
                <a:rPr lang="en-US" altLang="zh-CN" sz="1400" spc="-95" dirty="0">
                  <a:solidFill>
                    <a:srgbClr val="FFFFFF">
                      <a:alpha val="99000"/>
                    </a:srgbClr>
                  </a:solidFill>
                  <a:ea typeface="Segoe UI" pitchFamily="34" charset="0"/>
                  <a:cs typeface="Segoe UI" pitchFamily="34" charset="0"/>
                </a:rPr>
                <a:t>traffic</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2010</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130 Exabyte (10 E18)</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1.6 </a:t>
              </a:r>
              <a:r>
                <a:rPr lang="en-US" sz="1400" spc="-95" dirty="0" err="1">
                  <a:solidFill>
                    <a:srgbClr val="FFFFFF">
                      <a:alpha val="99000"/>
                    </a:srgbClr>
                  </a:solidFill>
                  <a:ea typeface="Segoe UI" pitchFamily="34" charset="0"/>
                  <a:cs typeface="Segoe UI" pitchFamily="34" charset="0"/>
                </a:rPr>
                <a:t>ZettaByte</a:t>
              </a:r>
              <a:r>
                <a:rPr lang="en-US" sz="1400" spc="-95" dirty="0">
                  <a:solidFill>
                    <a:srgbClr val="FFFFFF">
                      <a:alpha val="99000"/>
                    </a:srgbClr>
                  </a:solidFill>
                  <a:ea typeface="Segoe UI" pitchFamily="34" charset="0"/>
                  <a:cs typeface="Segoe UI" pitchFamily="34" charset="0"/>
                </a:rPr>
                <a:t> (10 E21) </a:t>
              </a:r>
            </a:p>
          </p:txBody>
        </p:sp>
        <p:sp>
          <p:nvSpPr>
            <p:cNvPr id="37" name="矩形 36"/>
            <p:cNvSpPr/>
            <p:nvPr/>
          </p:nvSpPr>
          <p:spPr>
            <a:xfrm>
              <a:off x="601579" y="3944270"/>
              <a:ext cx="1800200"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6503570" y="2074894"/>
            <a:ext cx="523738" cy="120292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4" name="Down Arrow 19"/>
          <p:cNvSpPr/>
          <p:nvPr/>
        </p:nvSpPr>
        <p:spPr bwMode="auto">
          <a:xfrm flipV="1">
            <a:off x="3839968" y="3757146"/>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4" name="组合 13"/>
          <p:cNvGrpSpPr/>
          <p:nvPr/>
        </p:nvGrpSpPr>
        <p:grpSpPr>
          <a:xfrm>
            <a:off x="4405983" y="3306844"/>
            <a:ext cx="2662069" cy="1666366"/>
            <a:chOff x="3265955" y="3677969"/>
            <a:chExt cx="2662762" cy="1666800"/>
          </a:xfrm>
        </p:grpSpPr>
        <p:sp>
          <p:nvSpPr>
            <p:cNvPr id="6"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Sensor Networks</a:t>
              </a:r>
            </a:p>
          </p:txBody>
        </p:sp>
        <p:sp>
          <p:nvSpPr>
            <p:cNvPr id="26" name="TextBox 25"/>
            <p:cNvSpPr txBox="1"/>
            <p:nvPr/>
          </p:nvSpPr>
          <p:spPr>
            <a:xfrm>
              <a:off x="3725298" y="4894960"/>
              <a:ext cx="1624072" cy="387899"/>
            </a:xfrm>
            <a:prstGeom prst="rect">
              <a:avLst/>
            </a:prstGeom>
            <a:noFill/>
            <a:ln>
              <a:noFill/>
            </a:ln>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&gt;10 Billion</a:t>
              </a: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 </a:t>
              </a:r>
            </a:p>
          </p:txBody>
        </p:sp>
        <p:sp>
          <p:nvSpPr>
            <p:cNvPr id="36" name="矩形 35"/>
            <p:cNvSpPr/>
            <p:nvPr/>
          </p:nvSpPr>
          <p:spPr>
            <a:xfrm>
              <a:off x="3265955" y="3931482"/>
              <a:ext cx="184779" cy="354035"/>
            </a:xfrm>
            <a:prstGeom prst="rect">
              <a:avLst/>
            </a:prstGeom>
            <a:noFill/>
            <a:ln>
              <a:noFill/>
            </a:ln>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6503570" y="3769489"/>
            <a:ext cx="523738" cy="121188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5078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2346" y="1244189"/>
            <a:ext cx="5605650" cy="3935358"/>
            <a:chOff x="2272947" y="1995492"/>
            <a:chExt cx="5607111" cy="3512436"/>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599" kern="0" dirty="0" smtClean="0">
                  <a:solidFill>
                    <a:prstClr val="white"/>
                  </a:solidFill>
                  <a:latin typeface="Segoe UI Light" pitchFamily="34" charset="0"/>
                  <a:cs typeface="Arial"/>
                </a:rPr>
                <a:t>Internet </a:t>
              </a:r>
              <a:r>
                <a:rPr lang="en-US" altLang="zh-CN" sz="2599" kern="0" dirty="0">
                  <a:solidFill>
                    <a:prstClr val="white"/>
                  </a:solidFill>
                  <a:latin typeface="Segoe UI Light" pitchFamily="34" charset="0"/>
                  <a:cs typeface="Arial"/>
                </a:rPr>
                <a:t>of things</a:t>
              </a:r>
            </a:p>
          </p:txBody>
        </p:sp>
        <p:sp>
          <p:nvSpPr>
            <p:cNvPr id="34" name="TextBox 33"/>
            <p:cNvSpPr txBox="1"/>
            <p:nvPr/>
          </p:nvSpPr>
          <p:spPr>
            <a:xfrm>
              <a:off x="6331550" y="2696809"/>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490949" y="3090092"/>
              <a:ext cx="838313"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260771" y="5215464"/>
              <a:ext cx="129866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40336" y="2319086"/>
              <a:ext cx="132871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147706" y="3930437"/>
              <a:ext cx="152479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236005" y="4362485"/>
              <a:ext cx="1348200"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489987" y="4783416"/>
              <a:ext cx="840237"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339317" y="2384319"/>
              <a:ext cx="1141577" cy="292464"/>
            </a:xfrm>
            <a:prstGeom prst="rect">
              <a:avLst/>
            </a:prstGeom>
            <a:noFill/>
            <a:ln>
              <a:noFill/>
            </a:ln>
            <a:effectLst/>
          </p:spPr>
          <p:txBody>
            <a:bodyPr wrap="square" rtlCol="0">
              <a:spAutoFit/>
            </a:bodyPr>
            <a:lstStyle/>
            <a:p>
              <a:pPr defTabSz="816184">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631576"/>
              <a:ext cx="106508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33288"/>
              <a:ext cx="18767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5940153" y="3525653"/>
              <a:ext cx="1939905" cy="277071"/>
            </a:xfrm>
            <a:prstGeom prst="rect">
              <a:avLst/>
            </a:prstGeom>
            <a:noFill/>
            <a:ln>
              <a:noFill/>
            </a:ln>
          </p:spPr>
          <p:txBody>
            <a:bodyPr wrap="square" rtlCol="0">
              <a:spAutoFit/>
            </a:bodyPr>
            <a:lstStyle/>
            <a:p>
              <a:pPr defTabSz="816184">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2344" y="2541728"/>
            <a:ext cx="3748022" cy="2628477"/>
            <a:chOff x="2272946" y="2870427"/>
            <a:chExt cx="3748998" cy="2629163"/>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545791" y="3802617"/>
              <a:ext cx="13916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61302" y="4223442"/>
              <a:ext cx="1560642" cy="292464"/>
            </a:xfrm>
            <a:prstGeom prst="rect">
              <a:avLst/>
            </a:prstGeom>
            <a:noFill/>
          </p:spPr>
          <p:txBody>
            <a:bodyPr wrap="square" rtlCol="0">
              <a:spAutoFit/>
            </a:bodyPr>
            <a:lstStyle/>
            <a:p>
              <a:pPr defTabSz="816184">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746322" y="4644267"/>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2343" y="3421347"/>
            <a:ext cx="2083512" cy="1748863"/>
            <a:chOff x="2272945" y="3750273"/>
            <a:chExt cx="2084055" cy="1749317"/>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Sales Pipeline</a:t>
              </a:r>
            </a:p>
          </p:txBody>
        </p:sp>
        <p:sp>
          <p:nvSpPr>
            <p:cNvPr id="21" name="TextBox 20"/>
            <p:cNvSpPr txBox="1"/>
            <p:nvPr/>
          </p:nvSpPr>
          <p:spPr>
            <a:xfrm>
              <a:off x="2336670" y="4253115"/>
              <a:ext cx="879911"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Payroll</a:t>
              </a:r>
            </a:p>
          </p:txBody>
        </p:sp>
        <p:sp>
          <p:nvSpPr>
            <p:cNvPr id="31" name="TextBox 30"/>
            <p:cNvSpPr txBox="1"/>
            <p:nvPr/>
          </p:nvSpPr>
          <p:spPr>
            <a:xfrm>
              <a:off x="2333398" y="5060677"/>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Deal Tracking</a:t>
              </a:r>
            </a:p>
          </p:txBody>
        </p:sp>
      </p:grpSp>
      <p:grpSp>
        <p:nvGrpSpPr>
          <p:cNvPr id="48" name="组合 47"/>
          <p:cNvGrpSpPr/>
          <p:nvPr/>
        </p:nvGrpSpPr>
        <p:grpSpPr>
          <a:xfrm>
            <a:off x="1992615" y="1011758"/>
            <a:ext cx="9070657" cy="4732299"/>
            <a:chOff x="485474" y="1395134"/>
            <a:chExt cx="9073020" cy="4733532"/>
          </a:xfrm>
        </p:grpSpPr>
        <p:grpSp>
          <p:nvGrpSpPr>
            <p:cNvPr id="8" name="组合 7"/>
            <p:cNvGrpSpPr/>
            <p:nvPr/>
          </p:nvGrpSpPr>
          <p:grpSpPr>
            <a:xfrm>
              <a:off x="485474" y="2421467"/>
              <a:ext cx="980010" cy="3078268"/>
              <a:chOff x="485474" y="2421467"/>
              <a:chExt cx="980010" cy="3078268"/>
            </a:xfrm>
          </p:grpSpPr>
          <p:sp>
            <p:nvSpPr>
              <p:cNvPr id="9" name="TextBox 8"/>
              <p:cNvSpPr txBox="1"/>
              <p:nvPr/>
            </p:nvSpPr>
            <p:spPr>
              <a:xfrm>
                <a:off x="485474" y="4161925"/>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Terabytes</a:t>
                </a: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8001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Gigabytes</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82203"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Exabytes</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Petabytes</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en-US" dirty="0">
                      <a:solidFill>
                        <a:prstClr val="white"/>
                      </a:solidFill>
                      <a:latin typeface="Segoe UI Light" pitchFamily="34" charset="0"/>
                      <a:cs typeface="Arial Bold"/>
                    </a:rPr>
                    <a:t>      </a:t>
                  </a:r>
                  <a:r>
                    <a:rPr lang="en-US" b="1" dirty="0">
                      <a:solidFill>
                        <a:prstClr val="white"/>
                      </a:solidFill>
                      <a:latin typeface="Segoe UI Light" pitchFamily="34" charset="0"/>
                      <a:cs typeface="Arial Bold"/>
                    </a:rPr>
                    <a:t>Velocity - Variety  -  variability </a:t>
                  </a: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en-US" b="1" dirty="0">
                      <a:solidFill>
                        <a:schemeClr val="bg1"/>
                      </a:solidFill>
                      <a:latin typeface="Segoe UI Light" pitchFamily="34" charset="0"/>
                      <a:cs typeface="Arial Bold"/>
                    </a:rPr>
                    <a:t>Volume</a:t>
                  </a: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8480" y="6386493"/>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3764" y="6381442"/>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100947" y="6375452"/>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9685" y="6380561"/>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1538112" y="5492567"/>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2342" y="5804939"/>
            <a:ext cx="2083512" cy="574385"/>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Arial"/>
              </a:rPr>
              <a:t>ERP </a:t>
            </a:r>
            <a:r>
              <a:rPr lang="en-US" altLang="zh-CN" sz="2000" kern="0" dirty="0">
                <a:solidFill>
                  <a:prstClr val="white"/>
                </a:solidFill>
                <a:latin typeface="Segoe UI Light" pitchFamily="34" charset="0"/>
                <a:cs typeface="Arial"/>
              </a:rPr>
              <a:t>/ CRM</a:t>
            </a:r>
          </a:p>
        </p:txBody>
      </p:sp>
      <p:sp>
        <p:nvSpPr>
          <p:cNvPr id="71" name="矩形 14"/>
          <p:cNvSpPr/>
          <p:nvPr/>
        </p:nvSpPr>
        <p:spPr>
          <a:xfrm>
            <a:off x="5870508" y="5804938"/>
            <a:ext cx="1600474" cy="576511"/>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Arial"/>
              </a:rPr>
              <a:t>WEB </a:t>
            </a:r>
            <a:r>
              <a:rPr lang="en-US" altLang="zh-CN" sz="2000" kern="0" dirty="0">
                <a:solidFill>
                  <a:prstClr val="white"/>
                </a:solidFill>
                <a:latin typeface="Segoe UI Light" pitchFamily="34" charset="0"/>
                <a:cs typeface="Arial"/>
              </a:rPr>
              <a:t>2.0</a:t>
            </a:r>
          </a:p>
        </p:txBody>
      </p:sp>
      <p:sp>
        <p:nvSpPr>
          <p:cNvPr id="81" name="矩形 16"/>
          <p:cNvSpPr/>
          <p:nvPr/>
        </p:nvSpPr>
        <p:spPr>
          <a:xfrm>
            <a:off x="7470984" y="5804646"/>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Segoe UI Light" panose="020B0502040204020203" pitchFamily="34" charset="0"/>
              </a:rPr>
              <a:t>Internet </a:t>
            </a:r>
            <a:r>
              <a:rPr lang="en-US" altLang="zh-CN" sz="2000" kern="0" dirty="0">
                <a:solidFill>
                  <a:prstClr val="white"/>
                </a:solidFill>
                <a:latin typeface="Segoe UI Light" pitchFamily="34" charset="0"/>
                <a:cs typeface="Segoe UI Light" panose="020B0502040204020203" pitchFamily="34" charset="0"/>
              </a:rPr>
              <a:t>of things</a:t>
            </a:r>
          </a:p>
        </p:txBody>
      </p:sp>
      <p:sp>
        <p:nvSpPr>
          <p:cNvPr id="2" name="Title 1"/>
          <p:cNvSpPr>
            <a:spLocks noGrp="1"/>
          </p:cNvSpPr>
          <p:nvPr>
            <p:ph type="title"/>
          </p:nvPr>
        </p:nvSpPr>
        <p:spPr/>
        <p:txBody>
          <a:bodyPr/>
          <a:lstStyle/>
          <a:p>
            <a:r>
              <a:rPr lang="en-US" dirty="0" smtClean="0"/>
              <a:t>What is Big Data?</a:t>
            </a:r>
            <a:endParaRPr lang="en-US" dirty="0"/>
          </a:p>
        </p:txBody>
      </p:sp>
    </p:spTree>
    <p:extLst>
      <p:ext uri="{BB962C8B-B14F-4D97-AF65-F5344CB8AC3E}">
        <p14:creationId xmlns:p14="http://schemas.microsoft.com/office/powerpoint/2010/main" val="344564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422885" y="1917710"/>
            <a:ext cx="2447634" cy="3414568"/>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679642" fontAlgn="base">
              <a:lnSpc>
                <a:spcPct val="80000"/>
              </a:lnSpc>
              <a:spcBef>
                <a:spcPct val="0"/>
              </a:spcBef>
              <a:spcAft>
                <a:spcPct val="0"/>
              </a:spcAft>
              <a:defRPr/>
            </a:pPr>
            <a:r>
              <a:rPr lang="en-US" altLang="zh-CN" sz="2199" kern="0" dirty="0">
                <a:gradFill>
                  <a:gsLst>
                    <a:gs pos="0">
                      <a:srgbClr val="FFFFFF"/>
                    </a:gs>
                    <a:gs pos="100000">
                      <a:srgbClr val="FFFFFF"/>
                    </a:gs>
                  </a:gsLst>
                  <a:lin ang="5400000" scaled="0"/>
                </a:gradFill>
                <a:latin typeface="Segoe UI Light" pitchFamily="34" charset="0"/>
              </a:rPr>
              <a:t>Big Data is a top priority for institutions</a:t>
            </a: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29231" y="2853087"/>
            <a:ext cx="883319" cy="1429990"/>
          </a:xfrm>
          <a:prstGeom prst="rect">
            <a:avLst/>
          </a:prstGeom>
          <a:noFill/>
          <a:ln>
            <a:noFill/>
          </a:ln>
          <a:effectLst/>
          <a:extLst/>
        </p:spPr>
      </p:pic>
      <p:sp>
        <p:nvSpPr>
          <p:cNvPr id="5" name="矩形 4"/>
          <p:cNvSpPr/>
          <p:nvPr/>
        </p:nvSpPr>
        <p:spPr>
          <a:xfrm>
            <a:off x="2422885" y="4504487"/>
            <a:ext cx="2447634" cy="827791"/>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571357">
              <a:lnSpc>
                <a:spcPct val="80000"/>
              </a:lnSpc>
              <a:defRPr/>
            </a:pPr>
            <a:r>
              <a:rPr lang="en-US" altLang="zh-CN" sz="2000" kern="0" dirty="0">
                <a:solidFill>
                  <a:schemeClr val="bg1"/>
                </a:solidFill>
              </a:rPr>
              <a:t>49% CEOs and CIOs are planning big data projects</a:t>
            </a:r>
          </a:p>
        </p:txBody>
      </p:sp>
      <p:grpSp>
        <p:nvGrpSpPr>
          <p:cNvPr id="8" name="组合 7"/>
          <p:cNvGrpSpPr/>
          <p:nvPr/>
        </p:nvGrpSpPr>
        <p:grpSpPr>
          <a:xfrm>
            <a:off x="4952554" y="1917226"/>
            <a:ext cx="4814898" cy="1655582"/>
            <a:chOff x="3428256" y="2276872"/>
            <a:chExt cx="4816152" cy="1481469"/>
          </a:xfrm>
        </p:grpSpPr>
        <p:sp>
          <p:nvSpPr>
            <p:cNvPr id="6" name="矩形 5"/>
            <p:cNvSpPr/>
            <p:nvPr/>
          </p:nvSpPr>
          <p:spPr>
            <a:xfrm>
              <a:off x="3428256" y="2276872"/>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Software Growth</a:t>
              </a:r>
            </a:p>
          </p:txBody>
        </p:sp>
        <p:graphicFrame>
          <p:nvGraphicFramePr>
            <p:cNvPr id="10" name="Chart 15"/>
            <p:cNvGraphicFramePr/>
            <p:nvPr>
              <p:extLst/>
            </p:nvPr>
          </p:nvGraphicFramePr>
          <p:xfrm>
            <a:off x="3733743" y="2631426"/>
            <a:ext cx="2909708" cy="11194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876256" y="2534545"/>
              <a:ext cx="1168909" cy="963815"/>
            </a:xfrm>
            <a:prstGeom prst="rect">
              <a:avLst/>
            </a:prstGeom>
            <a:solidFill>
              <a:srgbClr val="FF8A00"/>
            </a:solidFill>
            <a:ln>
              <a:solidFill>
                <a:srgbClr val="FFA005"/>
              </a:solidFill>
            </a:ln>
          </p:spPr>
          <p:txBody>
            <a:bodyPr wrap="square" rtlCol="0">
              <a:spAutoFit/>
            </a:bodyPr>
            <a:lstStyle/>
            <a:p>
              <a:pPr defTabSz="571357">
                <a:defRPr/>
              </a:pPr>
              <a:r>
                <a:rPr lang="en-US" sz="2799" kern="0" dirty="0">
                  <a:solidFill>
                    <a:srgbClr val="FFFFFF"/>
                  </a:solidFill>
                </a:rPr>
                <a:t>34% </a:t>
              </a:r>
              <a:r>
                <a:rPr lang="en-US" sz="1200" kern="0" dirty="0">
                  <a:solidFill>
                    <a:srgbClr val="FFFFFF"/>
                  </a:solidFill>
                </a:rPr>
                <a:t>compound annual growth rate</a:t>
              </a:r>
              <a:r>
                <a:rPr lang="en-US" sz="1200" kern="0" baseline="30000" dirty="0">
                  <a:gradFill>
                    <a:gsLst>
                      <a:gs pos="0">
                        <a:srgbClr val="FFFFFF"/>
                      </a:gs>
                      <a:gs pos="100000">
                        <a:srgbClr val="FFFFFF"/>
                      </a:gs>
                    </a:gsLst>
                    <a:lin ang="5400000" scaled="0"/>
                  </a:gradFill>
                </a:rPr>
                <a:t>2</a:t>
              </a:r>
              <a:endParaRPr lang="en-US" sz="1200" kern="0" dirty="0">
                <a:solidFill>
                  <a:srgbClr val="FFFFFF"/>
                </a:solidFill>
              </a:endParaRPr>
            </a:p>
          </p:txBody>
        </p:sp>
      </p:grpSp>
      <p:grpSp>
        <p:nvGrpSpPr>
          <p:cNvPr id="15" name="组合 14"/>
          <p:cNvGrpSpPr/>
          <p:nvPr/>
        </p:nvGrpSpPr>
        <p:grpSpPr>
          <a:xfrm>
            <a:off x="4952554" y="3676699"/>
            <a:ext cx="4814898" cy="1655583"/>
            <a:chOff x="3428256" y="3851304"/>
            <a:chExt cx="4816152" cy="1481469"/>
          </a:xfrm>
        </p:grpSpPr>
        <p:sp>
          <p:nvSpPr>
            <p:cNvPr id="9" name="矩形 8"/>
            <p:cNvSpPr/>
            <p:nvPr/>
          </p:nvSpPr>
          <p:spPr>
            <a:xfrm>
              <a:off x="3428256" y="3851304"/>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Services Growth</a:t>
              </a:r>
            </a:p>
          </p:txBody>
        </p:sp>
        <p:graphicFrame>
          <p:nvGraphicFramePr>
            <p:cNvPr id="12" name="Chart 11"/>
            <p:cNvGraphicFramePr/>
            <p:nvPr>
              <p:extLst/>
            </p:nvPr>
          </p:nvGraphicFramePr>
          <p:xfrm>
            <a:off x="3743243" y="4149513"/>
            <a:ext cx="2909707" cy="1119442"/>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6876256" y="4147601"/>
              <a:ext cx="1168908" cy="963815"/>
            </a:xfrm>
            <a:prstGeom prst="rect">
              <a:avLst/>
            </a:prstGeom>
            <a:solidFill>
              <a:srgbClr val="FF8A00"/>
            </a:solidFill>
            <a:ln>
              <a:solidFill>
                <a:srgbClr val="FFA005"/>
              </a:solid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defRPr>
              </a:lvl1pPr>
            </a:lstStyle>
            <a:p>
              <a:pPr algn="l"/>
              <a:r>
                <a:rPr lang="en-US" sz="2799" dirty="0"/>
                <a:t>39% </a:t>
              </a:r>
              <a:r>
                <a:rPr lang="en-US" sz="1200" dirty="0"/>
                <a:t>compound annual growth rate</a:t>
              </a:r>
              <a:r>
                <a:rPr lang="en-US" sz="1200" baseline="30000" dirty="0">
                  <a:gradFill>
                    <a:gsLst>
                      <a:gs pos="0">
                        <a:srgbClr val="FFFFFF"/>
                      </a:gs>
                      <a:gs pos="100000">
                        <a:srgbClr val="FFFFFF"/>
                      </a:gs>
                    </a:gsLst>
                    <a:lin ang="5400000" scaled="0"/>
                  </a:gradFill>
                </a:rPr>
                <a:t>2</a:t>
              </a:r>
              <a:endParaRPr lang="en-US" sz="1200" dirty="0"/>
            </a:p>
          </p:txBody>
        </p:sp>
      </p:grpSp>
      <p:sp>
        <p:nvSpPr>
          <p:cNvPr id="14" name="矩形 13"/>
          <p:cNvSpPr/>
          <p:nvPr/>
        </p:nvSpPr>
        <p:spPr>
          <a:xfrm>
            <a:off x="2332470" y="5451053"/>
            <a:ext cx="6398655" cy="400110"/>
          </a:xfrm>
          <a:prstGeom prst="rect">
            <a:avLst/>
          </a:prstGeom>
        </p:spPr>
        <p:txBody>
          <a:bodyPr wrap="square">
            <a:spAutoFit/>
          </a:bodyPr>
          <a:lstStyle/>
          <a:p>
            <a:pPr marL="142839" indent="-142839" defTabSz="571357" fontAlgn="base">
              <a:spcBef>
                <a:spcPct val="0"/>
              </a:spcBef>
              <a:spcAft>
                <a:spcPct val="0"/>
              </a:spcAft>
              <a:buFont typeface="+mj-lt"/>
              <a:buAutoNum type="arabicPeriod"/>
            </a:pPr>
            <a:r>
              <a:rPr lang="en-US" altLang="zh-CN" sz="1000" dirty="0" err="1">
                <a:solidFill>
                  <a:schemeClr val="tx1">
                    <a:lumMod val="65000"/>
                    <a:lumOff val="35000"/>
                  </a:schemeClr>
                </a:solidFill>
                <a:latin typeface="Segoe UI Light" pitchFamily="34" charset="0"/>
                <a:ea typeface="Times New Roman" pitchFamily="18" charset="0"/>
                <a:cs typeface="Calibri" pitchFamily="34" charset="0"/>
              </a:rPr>
              <a:t>McKinsey&amp;Company</a:t>
            </a: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 McKinsey Global Survey Results, Minding Your Digital Business, 2012</a:t>
            </a:r>
          </a:p>
          <a:p>
            <a:pPr marL="142839" indent="-142839" fontAlgn="base">
              <a:spcBef>
                <a:spcPct val="0"/>
              </a:spcBef>
              <a:spcAft>
                <a:spcPct val="0"/>
              </a:spcAft>
              <a:buFont typeface="+mj-lt"/>
              <a:buAutoNum type="arabicPeriod"/>
            </a:pP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IDC Market Analysis, Worldwide Big Data Technology and Services 2012–2015 Forecast , 2012</a:t>
            </a:r>
          </a:p>
        </p:txBody>
      </p:sp>
      <p:sp>
        <p:nvSpPr>
          <p:cNvPr id="7" name="Title 6"/>
          <p:cNvSpPr>
            <a:spLocks noGrp="1"/>
          </p:cNvSpPr>
          <p:nvPr>
            <p:ph type="title"/>
          </p:nvPr>
        </p:nvSpPr>
        <p:spPr/>
        <p:txBody>
          <a:bodyPr/>
          <a:lstStyle/>
          <a:p>
            <a:r>
              <a:rPr lang="en-US" altLang="zh-CN" b="1" kern="0" dirty="0">
                <a:solidFill>
                  <a:schemeClr val="tx1"/>
                </a:solidFill>
                <a:latin typeface="微软雅黑" pitchFamily="34" charset="-122"/>
                <a:ea typeface="微软雅黑" pitchFamily="34" charset="-122"/>
              </a:rPr>
              <a:t>Big Data, </a:t>
            </a:r>
            <a:r>
              <a:rPr lang="en-US" altLang="zh-CN" b="1" kern="0" dirty="0">
                <a:solidFill>
                  <a:schemeClr val="tx1"/>
                </a:solidFill>
              </a:rPr>
              <a:t>BIG </a:t>
            </a:r>
            <a:r>
              <a:rPr lang="en-US" altLang="zh-CN" b="1" kern="0" dirty="0" smtClean="0">
                <a:solidFill>
                  <a:schemeClr val="tx1"/>
                </a:solidFill>
              </a:rPr>
              <a:t>OPPORTUNITY</a:t>
            </a:r>
            <a:endParaRPr lang="en-US" dirty="0">
              <a:solidFill>
                <a:schemeClr val="tx1"/>
              </a:solidFill>
            </a:endParaRPr>
          </a:p>
        </p:txBody>
      </p:sp>
    </p:spTree>
    <p:extLst>
      <p:ext uri="{BB962C8B-B14F-4D97-AF65-F5344CB8AC3E}">
        <p14:creationId xmlns:p14="http://schemas.microsoft.com/office/powerpoint/2010/main" val="358180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14:presetBounceEnd="22000">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14:bounceEnd="22000">
                                          <p:cBhvr additive="base">
                                            <p:cTn id="10" dur="500" fill="hold"/>
                                            <p:tgtEl>
                                              <p:spTgt spid="8"/>
                                            </p:tgtEl>
                                            <p:attrNameLst>
                                              <p:attrName>ppt_x</p:attrName>
                                            </p:attrNameLst>
                                          </p:cBhvr>
                                          <p:tavLst>
                                            <p:tav tm="0">
                                              <p:val>
                                                <p:strVal val="1+#ppt_w/2"/>
                                              </p:val>
                                            </p:tav>
                                            <p:tav tm="100000">
                                              <p:val>
                                                <p:strVal val="#ppt_x"/>
                                              </p:val>
                                            </p:tav>
                                          </p:tavLst>
                                        </p:anim>
                                        <p:anim calcmode="lin" valueType="num" p14:bounceEnd="22000">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14:presetBounceEnd="22000">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14:bounceEnd="22000">
                                          <p:cBhvr additive="base">
                                            <p:cTn id="15" dur="500" fill="hold"/>
                                            <p:tgtEl>
                                              <p:spTgt spid="15"/>
                                            </p:tgtEl>
                                            <p:attrNameLst>
                                              <p:attrName>ppt_x</p:attrName>
                                            </p:attrNameLst>
                                          </p:cBhvr>
                                          <p:tavLst>
                                            <p:tav tm="0">
                                              <p:val>
                                                <p:strVal val="1+#ppt_w/2"/>
                                              </p:val>
                                            </p:tav>
                                            <p:tav tm="100000">
                                              <p:val>
                                                <p:strVal val="#ppt_x"/>
                                              </p:val>
                                            </p:tav>
                                          </p:tavLst>
                                        </p:anim>
                                        <p:anim calcmode="lin" valueType="num" p14:bounceEnd="22000">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a:t>
            </a:r>
            <a:r>
              <a:rPr lang="en-US" dirty="0" err="1" smtClean="0"/>
              <a:t>NoSQL</a:t>
            </a:r>
            <a:endParaRPr lang="en-US" dirty="0"/>
          </a:p>
        </p:txBody>
      </p:sp>
      <p:sp>
        <p:nvSpPr>
          <p:cNvPr id="3" name="Text Placeholder 2"/>
          <p:cNvSpPr>
            <a:spLocks noGrp="1"/>
          </p:cNvSpPr>
          <p:nvPr>
            <p:ph type="body" sz="quarter" idx="10"/>
          </p:nvPr>
        </p:nvSpPr>
        <p:spPr>
          <a:xfrm>
            <a:off x="519248" y="1471551"/>
            <a:ext cx="11672752" cy="3901068"/>
          </a:xfrm>
        </p:spPr>
        <p:txBody>
          <a:bodyPr/>
          <a:lstStyle/>
          <a:p>
            <a:r>
              <a:rPr lang="en-US" b="1" dirty="0" smtClean="0"/>
              <a:t>Unstructured Data: </a:t>
            </a:r>
            <a:r>
              <a:rPr lang="en-US" dirty="0" smtClean="0"/>
              <a:t>JSON, CSV, key-value pairs, no schema</a:t>
            </a:r>
          </a:p>
          <a:p>
            <a:r>
              <a:rPr lang="en-US" b="1" dirty="0" smtClean="0"/>
              <a:t>Big Data: </a:t>
            </a:r>
            <a:r>
              <a:rPr lang="en-US" dirty="0" smtClean="0"/>
              <a:t>partitioning to 1000s of shards (machines)</a:t>
            </a:r>
          </a:p>
          <a:p>
            <a:r>
              <a:rPr lang="en-US" b="1" dirty="0" smtClean="0"/>
              <a:t>Scale-out in the Cloud: </a:t>
            </a:r>
            <a:r>
              <a:rPr lang="en-US" dirty="0" smtClean="0"/>
              <a:t>to overcome hardware limitation</a:t>
            </a:r>
          </a:p>
          <a:p>
            <a:r>
              <a:rPr lang="en-US" b="1" dirty="0" smtClean="0"/>
              <a:t>Commodity Hardware </a:t>
            </a:r>
            <a:r>
              <a:rPr lang="en-US" dirty="0" smtClean="0"/>
              <a:t>and networking</a:t>
            </a:r>
          </a:p>
          <a:p>
            <a:r>
              <a:rPr lang="en-US" b="1" dirty="0" smtClean="0"/>
              <a:t>High Data Throughput</a:t>
            </a:r>
            <a:r>
              <a:rPr lang="en-US" dirty="0" smtClean="0"/>
              <a:t>: Replicated copies to scale read</a:t>
            </a:r>
          </a:p>
          <a:p>
            <a:endParaRPr lang="en-US" dirty="0"/>
          </a:p>
        </p:txBody>
      </p:sp>
    </p:spTree>
    <p:extLst>
      <p:ext uri="{BB962C8B-B14F-4D97-AF65-F5344CB8AC3E}">
        <p14:creationId xmlns:p14="http://schemas.microsoft.com/office/powerpoint/2010/main" val="27358058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532" dirty="0"/>
              <a:t>Devices: Internet </a:t>
            </a:r>
            <a:r>
              <a:rPr lang="en-US" altLang="zh-CN" sz="4532" dirty="0" smtClean="0"/>
              <a:t>&amp; Internet </a:t>
            </a:r>
            <a:r>
              <a:rPr lang="en-US" altLang="zh-CN" sz="4532" dirty="0"/>
              <a:t>of </a:t>
            </a:r>
            <a:r>
              <a:rPr lang="en-US" altLang="zh-CN" sz="4532" dirty="0" smtClean="0"/>
              <a:t>things (</a:t>
            </a:r>
            <a:r>
              <a:rPr lang="en-US" altLang="zh-CN" sz="4532" dirty="0" err="1" smtClean="0"/>
              <a:t>IoT</a:t>
            </a:r>
            <a:r>
              <a:rPr lang="en-US" altLang="zh-CN" sz="4532" dirty="0" smtClean="0"/>
              <a:t>)</a:t>
            </a:r>
            <a:endParaRPr lang="en-US" sz="4532" dirty="0"/>
          </a:p>
        </p:txBody>
      </p:sp>
      <p:grpSp>
        <p:nvGrpSpPr>
          <p:cNvPr id="9" name="Group 8"/>
          <p:cNvGrpSpPr/>
          <p:nvPr/>
        </p:nvGrpSpPr>
        <p:grpSpPr>
          <a:xfrm>
            <a:off x="1165766" y="1435799"/>
            <a:ext cx="6477415" cy="4956178"/>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3" y="2261936"/>
              <a:ext cx="846606" cy="184714"/>
            </a:xfrm>
            <a:prstGeom prst="rect">
              <a:avLst/>
            </a:prstGeom>
            <a:noFill/>
          </p:spPr>
          <p:txBody>
            <a:bodyPr wrap="none" lIns="0" tIns="0" rIns="0" bIns="0" rtlCol="0">
              <a:spAutoFit/>
            </a:bodyPr>
            <a:lstStyle/>
            <a:p>
              <a:pPr defTabSz="1218987"/>
              <a:r>
                <a:rPr lang="en-US" sz="1200" b="1" dirty="0">
                  <a:gradFill>
                    <a:gsLst>
                      <a:gs pos="0">
                        <a:srgbClr val="292929"/>
                      </a:gs>
                      <a:gs pos="86000">
                        <a:srgbClr val="292929"/>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1"/>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Trillions of computer-enabled devices which are part of the </a:t>
              </a:r>
              <a:r>
                <a:rPr lang="en-US" sz="1200" b="1" dirty="0" err="1">
                  <a:gradFill>
                    <a:gsLst>
                      <a:gs pos="0">
                        <a:srgbClr val="292929"/>
                      </a:gs>
                      <a:gs pos="86000">
                        <a:srgbClr val="292929"/>
                      </a:gs>
                    </a:gsLst>
                    <a:lin ang="5400000" scaled="0"/>
                  </a:gradFill>
                </a:rPr>
                <a:t>IoT</a:t>
              </a:r>
              <a:endParaRPr lang="en-US" sz="1200" b="1" dirty="0">
                <a:gradFill>
                  <a:gsLst>
                    <a:gs pos="0">
                      <a:srgbClr val="292929"/>
                    </a:gs>
                    <a:gs pos="86000">
                      <a:srgbClr val="292929"/>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449533" y="1503267"/>
            <a:ext cx="6477415" cy="4888713"/>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Cable: 10Mbs+</a:t>
                  </a:r>
                </a:p>
                <a:p>
                  <a:pPr algn="ctr" defTabSz="1218987"/>
                  <a:r>
                    <a:rPr lang="en-US" sz="1200" b="1" dirty="0">
                      <a:gradFill>
                        <a:gsLst>
                          <a:gs pos="0">
                            <a:srgbClr val="292929"/>
                          </a:gs>
                          <a:gs pos="86000">
                            <a:srgbClr val="292929"/>
                          </a:gs>
                        </a:gsLst>
                        <a:lin ang="5400000" scaled="0"/>
                      </a:gradFill>
                    </a:rPr>
                    <a:t>Fiber: 50-100Mbs</a:t>
                  </a:r>
                </a:p>
              </p:txBody>
            </p:sp>
            <p:sp>
              <p:nvSpPr>
                <p:cNvPr id="2048" name="TextBox 2047"/>
                <p:cNvSpPr txBox="1"/>
                <p:nvPr/>
              </p:nvSpPr>
              <p:spPr>
                <a:xfrm>
                  <a:off x="7889556" y="3312890"/>
                  <a:ext cx="1290538" cy="738856"/>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6+billion people</a:t>
                  </a:r>
                </a:p>
                <a:p>
                  <a:pPr algn="ctr" defTabSz="1218987"/>
                  <a:r>
                    <a:rPr lang="en-US" sz="1200" b="1" dirty="0">
                      <a:gradFill>
                        <a:gsLst>
                          <a:gs pos="0">
                            <a:srgbClr val="292929"/>
                          </a:gs>
                          <a:gs pos="86000">
                            <a:srgbClr val="292929"/>
                          </a:gs>
                        </a:gsLst>
                        <a:lin ang="5400000" scaled="0"/>
                      </a:gradFill>
                    </a:rPr>
                    <a:t>1.5 billion use net</a:t>
                  </a:r>
                </a:p>
                <a:p>
                  <a:pPr algn="ctr" defTabSz="1218987"/>
                  <a:r>
                    <a:rPr lang="en-US" sz="1200" b="1" dirty="0">
                      <a:gradFill>
                        <a:gsLst>
                          <a:gs pos="0">
                            <a:srgbClr val="292929"/>
                          </a:gs>
                          <a:gs pos="86000">
                            <a:srgbClr val="292929"/>
                          </a:gs>
                        </a:gsLst>
                        <a:lin ang="5400000" scaled="0"/>
                      </a:gradFill>
                    </a:rPr>
                    <a:t>US: 4.3 devices </a:t>
                  </a:r>
                </a:p>
                <a:p>
                  <a:pPr algn="ctr" defTabSz="1218987"/>
                  <a:r>
                    <a:rPr lang="en-US" sz="1200" b="1" dirty="0">
                      <a:gradFill>
                        <a:gsLst>
                          <a:gs pos="0">
                            <a:srgbClr val="292929"/>
                          </a:gs>
                          <a:gs pos="86000">
                            <a:srgbClr val="292929"/>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7246139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Hadoop</a:t>
            </a:r>
            <a:endParaRPr lang="en-US" dirty="0"/>
          </a:p>
        </p:txBody>
      </p:sp>
    </p:spTree>
    <p:extLst>
      <p:ext uri="{BB962C8B-B14F-4D97-AF65-F5344CB8AC3E}">
        <p14:creationId xmlns:p14="http://schemas.microsoft.com/office/powerpoint/2010/main" val="34927917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75"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chemeClr val="bg1"/>
                </a:solidFill>
              </a:rPr>
              <a:t>Reference: </a:t>
            </a:r>
            <a:r>
              <a:rPr lang="en-US" sz="1200" u="sng" kern="0" dirty="0">
                <a:ln>
                  <a:solidFill>
                    <a:schemeClr val="bg1">
                      <a:alpha val="0"/>
                    </a:schemeClr>
                  </a:solidFill>
                </a:ln>
                <a:solidFill>
                  <a:schemeClr val="bg1"/>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chemeClr val="bg1">
                        <a:alpha val="0"/>
                      </a:schemeClr>
                    </a:solidFill>
                  </a:ln>
                  <a:solidFill>
                    <a:schemeClr val="bg1">
                      <a:alpha val="99000"/>
                    </a:schemeClr>
                  </a:solidFill>
                </a:rPr>
                <a:t>MapReduce</a:t>
              </a:r>
              <a:r>
                <a:rPr lang="en-US" sz="2000" kern="0" dirty="0">
                  <a:ln>
                    <a:solidFill>
                      <a:schemeClr val="bg1">
                        <a:alpha val="0"/>
                      </a:schemeClr>
                    </a:solidFill>
                  </a:ln>
                  <a:solidFill>
                    <a:schemeClr val="bg1">
                      <a:alpha val="99000"/>
                    </a:scheme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chemeClr val="bg1">
                        <a:alpha val="0"/>
                      </a:schemeClr>
                    </a:solidFill>
                  </a:ln>
                  <a:solidFill>
                    <a:schemeClr val="bg1">
                      <a:alpha val="99000"/>
                    </a:schemeClr>
                  </a:solidFill>
                </a:rPr>
                <a:t>HDFS </a:t>
              </a:r>
              <a:br>
                <a:rPr lang="en-US" sz="2000" kern="0" dirty="0">
                  <a:ln>
                    <a:solidFill>
                      <a:schemeClr val="bg1">
                        <a:alpha val="0"/>
                      </a:schemeClr>
                    </a:solidFill>
                  </a:ln>
                  <a:solidFill>
                    <a:schemeClr val="bg1">
                      <a:alpha val="99000"/>
                    </a:schemeClr>
                  </a:solidFill>
                </a:rPr>
              </a:br>
              <a:r>
                <a:rPr lang="en-US" sz="2000" kern="0" dirty="0">
                  <a:ln>
                    <a:solidFill>
                      <a:schemeClr val="bg1">
                        <a:alpha val="0"/>
                      </a:schemeClr>
                    </a:solidFill>
                  </a:ln>
                  <a:solidFill>
                    <a:schemeClr val="bg1">
                      <a:alpha val="99000"/>
                    </a:scheme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alpha val="99000"/>
                  </a:schemeClr>
                </a:solidFill>
              </a:rPr>
              <a:t>Hadoop Distributed Architecture</a:t>
            </a:r>
            <a:endParaRPr lang="en-US" sz="3600" dirty="0">
              <a:solidFill>
                <a:schemeClr val="accent4"/>
              </a:solidFill>
            </a:endParaRPr>
          </a:p>
        </p:txBody>
      </p:sp>
    </p:spTree>
    <p:extLst>
      <p:ext uri="{BB962C8B-B14F-4D97-AF65-F5344CB8AC3E}">
        <p14:creationId xmlns:p14="http://schemas.microsoft.com/office/powerpoint/2010/main" val="2732536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FIRST, STORE THE DATA</a:t>
            </a:r>
          </a:p>
        </p:txBody>
      </p:sp>
      <p:sp>
        <p:nvSpPr>
          <p:cNvPr id="183" name="Rectangle 182"/>
          <p:cNvSpPr/>
          <p:nvPr/>
        </p:nvSpPr>
        <p:spPr bwMode="auto">
          <a:xfrm>
            <a:off x="6050239" y="1880656"/>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82" name="Group 181"/>
          <p:cNvGrpSpPr/>
          <p:nvPr/>
        </p:nvGrpSpPr>
        <p:grpSpPr>
          <a:xfrm>
            <a:off x="6358975" y="4114801"/>
            <a:ext cx="1481737" cy="1681675"/>
            <a:chOff x="6116086" y="4114800"/>
            <a:chExt cx="1481737" cy="1681675"/>
          </a:xfrm>
        </p:grpSpPr>
        <p:grpSp>
          <p:nvGrpSpPr>
            <p:cNvPr id="174" name="Group 173"/>
            <p:cNvGrpSpPr/>
            <p:nvPr/>
          </p:nvGrpSpPr>
          <p:grpSpPr>
            <a:xfrm>
              <a:off x="6116086" y="4114800"/>
              <a:ext cx="1481737" cy="1681675"/>
              <a:chOff x="6116086" y="4114800"/>
              <a:chExt cx="1481737" cy="1681675"/>
            </a:xfrm>
          </p:grpSpPr>
          <p:sp>
            <p:nvSpPr>
              <p:cNvPr id="149" name="TextBox 148"/>
              <p:cNvSpPr txBox="1"/>
              <p:nvPr/>
            </p:nvSpPr>
            <p:spPr>
              <a:xfrm>
                <a:off x="6424026"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8218120" y="2028970"/>
            <a:ext cx="1481737" cy="1681675"/>
            <a:chOff x="7975231" y="2028969"/>
            <a:chExt cx="1481737" cy="1681675"/>
          </a:xfrm>
        </p:grpSpPr>
        <p:grpSp>
          <p:nvGrpSpPr>
            <p:cNvPr id="177" name="Group 176"/>
            <p:cNvGrpSpPr/>
            <p:nvPr/>
          </p:nvGrpSpPr>
          <p:grpSpPr>
            <a:xfrm>
              <a:off x="7975231" y="2028969"/>
              <a:ext cx="1481737" cy="1681675"/>
              <a:chOff x="7975231" y="2028969"/>
              <a:chExt cx="1481737" cy="1681675"/>
            </a:xfrm>
          </p:grpSpPr>
          <p:sp>
            <p:nvSpPr>
              <p:cNvPr id="129" name="TextBox 128"/>
              <p:cNvSpPr txBox="1"/>
              <p:nvPr/>
            </p:nvSpPr>
            <p:spPr>
              <a:xfrm>
                <a:off x="8283171"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8" name="Group 177"/>
          <p:cNvGrpSpPr/>
          <p:nvPr/>
        </p:nvGrpSpPr>
        <p:grpSpPr>
          <a:xfrm>
            <a:off x="6358975" y="2028970"/>
            <a:ext cx="1481737" cy="1681675"/>
            <a:chOff x="6116086" y="2028969"/>
            <a:chExt cx="1481737" cy="1681675"/>
          </a:xfrm>
        </p:grpSpPr>
        <p:sp>
          <p:nvSpPr>
            <p:cNvPr id="66" name="TextBox 65"/>
            <p:cNvSpPr txBox="1"/>
            <p:nvPr/>
          </p:nvSpPr>
          <p:spPr>
            <a:xfrm>
              <a:off x="6424026"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custDataLst>
              <p:tags r:id="rId2"/>
            </p:custDataLst>
          </p:nvPr>
        </p:nvSpPr>
        <p:spPr>
          <a:xfrm>
            <a:off x="520701" y="228601"/>
            <a:ext cx="11149013" cy="747897"/>
          </a:xfrm>
        </p:spPr>
        <p:txBody>
          <a:bodyPr/>
          <a:lstStyle/>
          <a:p>
            <a:r>
              <a:rPr lang="en-US" dirty="0" err="1" smtClean="0"/>
              <a:t>MapReduce</a:t>
            </a:r>
            <a:r>
              <a:rPr lang="en-US" dirty="0" smtClean="0"/>
              <a:t>: Move Code to the Data</a:t>
            </a:r>
            <a:endParaRPr lang="en-US" sz="3600" dirty="0">
              <a:solidFill>
                <a:schemeClr val="accent4"/>
              </a:solidFill>
            </a:endParaRPr>
          </a:p>
        </p:txBody>
      </p:sp>
      <p:sp>
        <p:nvSpPr>
          <p:cNvPr id="4" name="Right Arrow 3"/>
          <p:cNvSpPr/>
          <p:nvPr/>
        </p:nvSpPr>
        <p:spPr bwMode="auto">
          <a:xfrm>
            <a:off x="3851061"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 name="Group 10"/>
          <p:cNvGrpSpPr/>
          <p:nvPr/>
        </p:nvGrpSpPr>
        <p:grpSpPr>
          <a:xfrm>
            <a:off x="2221617" y="2805422"/>
            <a:ext cx="1292057" cy="1873534"/>
            <a:chOff x="1789900" y="2805422"/>
            <a:chExt cx="1292057" cy="1873534"/>
          </a:xfrm>
        </p:grpSpPr>
        <p:sp>
          <p:nvSpPr>
            <p:cNvPr id="78" name="TextBox 77"/>
            <p:cNvSpPr txBox="1"/>
            <p:nvPr/>
          </p:nvSpPr>
          <p:spPr>
            <a:xfrm>
              <a:off x="2010919" y="4432735"/>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 name="Freeform 27"/>
          <p:cNvSpPr>
            <a:spLocks noEditPoints="1"/>
          </p:cNvSpPr>
          <p:nvPr/>
        </p:nvSpPr>
        <p:spPr bwMode="auto">
          <a:xfrm>
            <a:off x="702059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
          <p:cNvSpPr>
            <a:spLocks noEditPoints="1"/>
          </p:cNvSpPr>
          <p:nvPr/>
        </p:nvSpPr>
        <p:spPr bwMode="auto">
          <a:xfrm>
            <a:off x="7389807"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8879737"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
          <p:cNvSpPr>
            <a:spLocks noEditPoints="1"/>
          </p:cNvSpPr>
          <p:nvPr/>
        </p:nvSpPr>
        <p:spPr bwMode="auto">
          <a:xfrm>
            <a:off x="924895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9248952"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27"/>
          <p:cNvSpPr>
            <a:spLocks noEditPoints="1"/>
          </p:cNvSpPr>
          <p:nvPr/>
        </p:nvSpPr>
        <p:spPr bwMode="auto">
          <a:xfrm>
            <a:off x="702059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noEditPoints="1"/>
          </p:cNvSpPr>
          <p:nvPr/>
        </p:nvSpPr>
        <p:spPr bwMode="auto">
          <a:xfrm>
            <a:off x="738980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a:off x="8218120" y="4114801"/>
            <a:ext cx="1481737" cy="1681675"/>
            <a:chOff x="7975231" y="4114800"/>
            <a:chExt cx="1481737" cy="1681675"/>
          </a:xfrm>
        </p:grpSpPr>
        <p:sp>
          <p:nvSpPr>
            <p:cNvPr id="169" name="TextBox 168"/>
            <p:cNvSpPr txBox="1"/>
            <p:nvPr/>
          </p:nvSpPr>
          <p:spPr>
            <a:xfrm>
              <a:off x="8283171"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1052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noEditPoints="1"/>
          </p:cNvSpPr>
          <p:nvPr/>
        </p:nvSpPr>
        <p:spPr bwMode="auto">
          <a:xfrm>
            <a:off x="8510522"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7"/>
          <p:cNvSpPr>
            <a:spLocks noEditPoints="1"/>
          </p:cNvSpPr>
          <p:nvPr/>
        </p:nvSpPr>
        <p:spPr bwMode="auto">
          <a:xfrm>
            <a:off x="887973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noEditPoints="1"/>
          </p:cNvSpPr>
          <p:nvPr/>
        </p:nvSpPr>
        <p:spPr bwMode="auto">
          <a:xfrm>
            <a:off x="851052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8879737"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924895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120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520701" y="1447799"/>
            <a:ext cx="11149013" cy="2622256"/>
          </a:xfrm>
        </p:spPr>
        <p:txBody>
          <a:bodyPr/>
          <a:lstStyle/>
          <a:p>
            <a:r>
              <a:rPr lang="en-US" sz="3600" dirty="0"/>
              <a:t>Learning objectives – what you will learn</a:t>
            </a:r>
            <a:r>
              <a:rPr lang="en-US" sz="3600" dirty="0" smtClean="0"/>
              <a:t>:</a:t>
            </a:r>
          </a:p>
          <a:p>
            <a:endParaRPr lang="en-US" sz="3600" dirty="0"/>
          </a:p>
          <a:p>
            <a:pPr marL="574675" indent="-571500">
              <a:buFont typeface="Arial" panose="020B0604020202020204" pitchFamily="34" charset="0"/>
              <a:buChar char="•"/>
            </a:pPr>
            <a:r>
              <a:rPr lang="en-US" sz="2800" dirty="0"/>
              <a:t>Big data analytics using HD Insight and </a:t>
            </a:r>
            <a:r>
              <a:rPr lang="en-US" sz="2800" dirty="0" err="1"/>
              <a:t>Hortonworks</a:t>
            </a:r>
            <a:r>
              <a:rPr lang="en-US" sz="2800" dirty="0"/>
              <a:t> HDP</a:t>
            </a:r>
          </a:p>
          <a:p>
            <a:pPr marL="574675" indent="-571500">
              <a:buFont typeface="Arial" panose="020B0604020202020204" pitchFamily="34" charset="0"/>
              <a:buChar char="•"/>
            </a:pPr>
            <a:r>
              <a:rPr lang="en-US" sz="2800" dirty="0"/>
              <a:t>Azure SQL and no-SQL concepts.</a:t>
            </a:r>
          </a:p>
          <a:p>
            <a:pPr marL="574675" indent="-571500">
              <a:buFont typeface="Arial" panose="020B0604020202020204" pitchFamily="34" charset="0"/>
              <a:buChar char="•"/>
            </a:pPr>
            <a:r>
              <a:rPr lang="en-US" sz="2800" dirty="0"/>
              <a:t>Examples of when this is useful for research </a:t>
            </a:r>
            <a:r>
              <a:rPr lang="en-US" sz="2800" dirty="0" smtClean="0"/>
              <a:t>scientists</a:t>
            </a:r>
          </a:p>
        </p:txBody>
      </p:sp>
    </p:spTree>
    <p:extLst>
      <p:ext uri="{BB962C8B-B14F-4D97-AF65-F5344CB8AC3E}">
        <p14:creationId xmlns:p14="http://schemas.microsoft.com/office/powerpoint/2010/main" val="138614665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SECOND, TAKE THE PROCESSING TO THE DATA</a:t>
            </a:r>
          </a:p>
        </p:txBody>
      </p:sp>
      <p:sp>
        <p:nvSpPr>
          <p:cNvPr id="2" name="Title 1"/>
          <p:cNvSpPr>
            <a:spLocks noGrp="1"/>
          </p:cNvSpPr>
          <p:nvPr>
            <p:ph type="title"/>
            <p:custDataLst>
              <p:tags r:id="rId2"/>
            </p:custDataLst>
          </p:nvPr>
        </p:nvSpPr>
        <p:spPr>
          <a:xfrm>
            <a:off x="520701" y="228601"/>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3600" dirty="0">
              <a:solidFill>
                <a:schemeClr val="accent4"/>
              </a:solidFill>
            </a:endParaRPr>
          </a:p>
        </p:txBody>
      </p:sp>
      <p:sp>
        <p:nvSpPr>
          <p:cNvPr id="61" name="Rectangle 60"/>
          <p:cNvSpPr/>
          <p:nvPr>
            <p:custDataLst>
              <p:tags r:id="rId3"/>
            </p:custDataLst>
          </p:nvPr>
        </p:nvSpPr>
        <p:spPr>
          <a:xfrm>
            <a:off x="7537405"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a:defRPr/>
            </a:pPr>
            <a:r>
              <a:rPr lang="en-US" sz="1200" kern="0" dirty="0">
                <a:ln>
                  <a:solidFill>
                    <a:schemeClr val="bg1">
                      <a:alpha val="0"/>
                    </a:schemeClr>
                  </a:solidFill>
                </a:ln>
                <a:solidFill>
                  <a:srgbClr val="6F6F6F"/>
                </a:solidFill>
                <a:latin typeface="Consolas" pitchFamily="49" charset="0"/>
                <a:cs typeface="Consolas" pitchFamily="49" charset="0"/>
              </a:rPr>
              <a:t>// Map Reduce function in JavaScript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map</a:t>
            </a:r>
            <a:r>
              <a:rPr lang="en-US" sz="1200" kern="0" dirty="0">
                <a:ln>
                  <a:solidFill>
                    <a:schemeClr val="bg1">
                      <a:alpha val="0"/>
                    </a:schemeClr>
                  </a:solidFill>
                </a:ln>
                <a:solidFill>
                  <a:srgbClr val="6F6F6F"/>
                </a:solidFill>
                <a:latin typeface="Consolas" pitchFamily="49" charset="0"/>
                <a:cs typeface="Consolas" pitchFamily="49" charset="0"/>
              </a:rPr>
              <a:t> = function (key, value,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words = </a:t>
            </a:r>
            <a:r>
              <a:rPr lang="en-US" sz="1200" kern="0" dirty="0" err="1">
                <a:ln>
                  <a:solidFill>
                    <a:schemeClr val="bg1">
                      <a:alpha val="0"/>
                    </a:schemeClr>
                  </a:solidFill>
                </a:ln>
                <a:solidFill>
                  <a:srgbClr val="6F6F6F"/>
                </a:solidFill>
                <a:latin typeface="Consolas" pitchFamily="49" charset="0"/>
                <a:cs typeface="Consolas" pitchFamily="49" charset="0"/>
              </a:rPr>
              <a:t>value.split</a:t>
            </a:r>
            <a:r>
              <a:rPr lang="en-US" sz="1200" kern="0" dirty="0">
                <a:ln>
                  <a:solidFill>
                    <a:schemeClr val="bg1">
                      <a:alpha val="0"/>
                    </a:schemeClr>
                  </a:solidFill>
                </a:ln>
                <a:solidFill>
                  <a:srgbClr val="6F6F6F"/>
                </a:solidFill>
                <a:latin typeface="Consolas" pitchFamily="49" charset="0"/>
                <a:cs typeface="Consolas" pitchFamily="49" charset="0"/>
              </a:rPr>
              <a:t>(/[^a-</a:t>
            </a:r>
            <a:r>
              <a:rPr lang="en-US" sz="1200" kern="0" dirty="0" err="1">
                <a:ln>
                  <a:solidFill>
                    <a:schemeClr val="bg1">
                      <a:alpha val="0"/>
                    </a:schemeClr>
                  </a:solidFill>
                </a:ln>
                <a:solidFill>
                  <a:srgbClr val="6F6F6F"/>
                </a:solidFill>
                <a:latin typeface="Consolas" pitchFamily="49" charset="0"/>
                <a:cs typeface="Consolas" pitchFamily="49" charset="0"/>
              </a:rPr>
              <a:t>zA</a:t>
            </a:r>
            <a:r>
              <a:rPr lang="en-US" sz="1200" kern="0" dirty="0">
                <a:ln>
                  <a:solidFill>
                    <a:schemeClr val="bg1">
                      <a:alpha val="0"/>
                    </a:schemeClr>
                  </a:solidFill>
                </a:ln>
                <a:solidFill>
                  <a:srgbClr val="6F6F6F"/>
                </a:solidFill>
                <a:latin typeface="Consolas" pitchFamily="49" charset="0"/>
                <a:cs typeface="Consolas" pitchFamily="49" charset="0"/>
              </a:rPr>
              <a:t>-Z]/);</a:t>
            </a:r>
          </a:p>
          <a:p>
            <a:pPr>
              <a:defRPr/>
            </a:pPr>
            <a:r>
              <a:rPr lang="en-US" sz="1200" kern="0" dirty="0">
                <a:ln>
                  <a:solidFill>
                    <a:schemeClr val="bg1">
                      <a:alpha val="0"/>
                    </a:schemeClr>
                  </a:solidFill>
                </a:ln>
                <a:solidFill>
                  <a:srgbClr val="6F6F6F"/>
                </a:solidFill>
                <a:latin typeface="Consolas" pitchFamily="49" charset="0"/>
                <a:cs typeface="Consolas" pitchFamily="49" charset="0"/>
              </a:rPr>
              <a:t>for (</a:t>
            </a: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i = 0; i &lt; </a:t>
            </a:r>
            <a:r>
              <a:rPr lang="en-US" sz="1200" kern="0" dirty="0" err="1">
                <a:ln>
                  <a:solidFill>
                    <a:schemeClr val="bg1">
                      <a:alpha val="0"/>
                    </a:schemeClr>
                  </a:solidFill>
                </a:ln>
                <a:solidFill>
                  <a:srgbClr val="6F6F6F"/>
                </a:solidFill>
                <a:latin typeface="Consolas" pitchFamily="49" charset="0"/>
                <a:cs typeface="Consolas" pitchFamily="49" charset="0"/>
              </a:rPr>
              <a:t>words.length</a:t>
            </a:r>
            <a:r>
              <a:rPr lang="en-US" sz="1200" kern="0" dirty="0">
                <a:ln>
                  <a:solidFill>
                    <a:schemeClr val="bg1">
                      <a:alpha val="0"/>
                    </a:schemeClr>
                  </a:solidFill>
                </a:ln>
                <a:solidFill>
                  <a:srgbClr val="6F6F6F"/>
                </a:solidFill>
                <a:latin typeface="Consolas" pitchFamily="49" charset="0"/>
                <a:cs typeface="Consolas" pitchFamily="49" charset="0"/>
              </a:rPr>
              <a:t>; i++) {</a:t>
            </a:r>
          </a:p>
          <a:p>
            <a:pPr marL="914400">
              <a:defRPr/>
            </a:pPr>
            <a:r>
              <a:rPr lang="en-US" sz="1200" kern="0" dirty="0">
                <a:ln>
                  <a:solidFill>
                    <a:schemeClr val="bg1">
                      <a:alpha val="0"/>
                    </a:schemeClr>
                  </a:solidFill>
                </a:ln>
                <a:solidFill>
                  <a:srgbClr val="6F6F6F"/>
                </a:solidFill>
                <a:latin typeface="Consolas" pitchFamily="49" charset="0"/>
                <a:cs typeface="Consolas" pitchFamily="49" charset="0"/>
              </a:rPr>
              <a:t>if (words[i] !==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(words[i].</a:t>
            </a:r>
            <a:r>
              <a:rPr lang="en-US" sz="1200" kern="0" dirty="0" err="1">
                <a:ln>
                  <a:solidFill>
                    <a:schemeClr val="bg1">
                      <a:alpha val="0"/>
                    </a:schemeClr>
                  </a:solidFill>
                </a:ln>
                <a:solidFill>
                  <a:srgbClr val="6F6F6F"/>
                </a:solidFill>
                <a:latin typeface="Consolas" pitchFamily="49" charset="0"/>
                <a:cs typeface="Consolas" pitchFamily="49" charset="0"/>
              </a:rPr>
              <a:t>toLowerCase</a:t>
            </a: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a:ln>
                  <a:solidFill>
                    <a:schemeClr val="bg1">
                      <a:alpha val="0"/>
                    </a:schemeClr>
                  </a:solidFill>
                </a:ln>
                <a:solidFill>
                  <a:srgbClr val="6F6F6F"/>
                </a:solidFill>
                <a:latin typeface="Consolas" pitchFamily="49" charset="0"/>
                <a:cs typeface="Consolas" pitchFamily="49" charset="0"/>
              </a:rPr>
              <a:t>1);}</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reduce</a:t>
            </a:r>
            <a:r>
              <a:rPr lang="en-US" sz="1200" kern="0" dirty="0">
                <a:ln>
                  <a:solidFill>
                    <a:schemeClr val="bg1">
                      <a:alpha val="0"/>
                    </a:schemeClr>
                  </a:solidFill>
                </a:ln>
                <a:solidFill>
                  <a:srgbClr val="6F6F6F"/>
                </a:solidFill>
                <a:latin typeface="Consolas" pitchFamily="49" charset="0"/>
                <a:cs typeface="Consolas" pitchFamily="49" charset="0"/>
              </a:rPr>
              <a:t> = function (key, values,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sum = 0;</a:t>
            </a:r>
          </a:p>
          <a:p>
            <a:pPr>
              <a:defRPr/>
            </a:pPr>
            <a:r>
              <a:rPr lang="en-US" sz="1200" kern="0" dirty="0">
                <a:ln>
                  <a:solidFill>
                    <a:schemeClr val="bg1">
                      <a:alpha val="0"/>
                    </a:schemeClr>
                  </a:solidFill>
                </a:ln>
                <a:solidFill>
                  <a:srgbClr val="6F6F6F"/>
                </a:solidFill>
                <a:latin typeface="Consolas" pitchFamily="49" charset="0"/>
                <a:cs typeface="Consolas" pitchFamily="49" charset="0"/>
              </a:rPr>
              <a:t>while (</a:t>
            </a:r>
            <a:r>
              <a:rPr lang="en-US" sz="1200" kern="0" dirty="0" err="1">
                <a:ln>
                  <a:solidFill>
                    <a:schemeClr val="bg1">
                      <a:alpha val="0"/>
                    </a:schemeClr>
                  </a:solidFill>
                </a:ln>
                <a:solidFill>
                  <a:srgbClr val="6F6F6F"/>
                </a:solidFill>
                <a:latin typeface="Consolas" pitchFamily="49" charset="0"/>
                <a:cs typeface="Consolas" pitchFamily="49" charset="0"/>
              </a:rPr>
              <a:t>values.hasNext</a:t>
            </a:r>
            <a:r>
              <a:rPr lang="en-US" sz="1200" kern="0" dirty="0">
                <a:ln>
                  <a:solidFill>
                    <a:schemeClr val="bg1">
                      <a:alpha val="0"/>
                    </a:schemeClr>
                  </a:solidFill>
                </a:ln>
                <a:solidFill>
                  <a:srgbClr val="6F6F6F"/>
                </a:solidFill>
                <a:latin typeface="Consolas" pitchFamily="49" charset="0"/>
                <a:cs typeface="Consolas" pitchFamily="49" charset="0"/>
              </a:rPr>
              <a:t>()) {</a:t>
            </a:r>
          </a:p>
          <a:p>
            <a:pPr>
              <a:defRPr/>
            </a:pPr>
            <a:r>
              <a:rPr lang="en-US" sz="1200" kern="0" dirty="0">
                <a:ln>
                  <a:solidFill>
                    <a:schemeClr val="bg1">
                      <a:alpha val="0"/>
                    </a:schemeClr>
                  </a:solidFill>
                </a:ln>
                <a:solidFill>
                  <a:srgbClr val="6F6F6F"/>
                </a:solidFill>
                <a:latin typeface="Consolas" pitchFamily="49" charset="0"/>
                <a:cs typeface="Consolas" pitchFamily="49" charset="0"/>
              </a:rPr>
              <a:t>sum += </a:t>
            </a:r>
            <a:r>
              <a:rPr lang="en-US" sz="1200" kern="0" dirty="0" err="1">
                <a:ln>
                  <a:solidFill>
                    <a:schemeClr val="bg1">
                      <a:alpha val="0"/>
                    </a:schemeClr>
                  </a:solidFill>
                </a:ln>
                <a:solidFill>
                  <a:srgbClr val="6F6F6F"/>
                </a:solidFill>
                <a:latin typeface="Consolas" pitchFamily="49" charset="0"/>
                <a:cs typeface="Consolas" pitchFamily="49" charset="0"/>
              </a:rPr>
              <a:t>parseInt</a:t>
            </a:r>
            <a:r>
              <a:rPr lang="en-US" sz="1200" kern="0" dirty="0">
                <a:ln>
                  <a:solidFill>
                    <a:schemeClr val="bg1">
                      <a:alpha val="0"/>
                    </a:schemeClr>
                  </a:solidFill>
                </a:ln>
                <a:solidFill>
                  <a:srgbClr val="6F6F6F"/>
                </a:solidFill>
                <a:latin typeface="Consolas" pitchFamily="49" charset="0"/>
                <a:cs typeface="Consolas" pitchFamily="49" charset="0"/>
              </a:rPr>
              <a:t>(</a:t>
            </a:r>
            <a:r>
              <a:rPr lang="en-US" sz="1200" kern="0" dirty="0" err="1">
                <a:ln>
                  <a:solidFill>
                    <a:schemeClr val="bg1">
                      <a:alpha val="0"/>
                    </a:schemeClr>
                  </a:solidFill>
                </a:ln>
                <a:solidFill>
                  <a:srgbClr val="6F6F6F"/>
                </a:solidFill>
                <a:latin typeface="Consolas" pitchFamily="49" charset="0"/>
                <a:cs typeface="Consolas" pitchFamily="49" charset="0"/>
              </a:rPr>
              <a:t>values.next</a:t>
            </a:r>
            <a:r>
              <a:rPr lang="en-US" sz="1200" kern="0" dirty="0">
                <a:ln>
                  <a:solidFill>
                    <a:schemeClr val="bg1">
                      <a:alpha val="0"/>
                    </a:schemeClr>
                  </a:solidFill>
                </a:ln>
                <a:solidFill>
                  <a:srgbClr val="6F6F6F"/>
                </a:solidFill>
                <a:latin typeface="Consolas" pitchFamily="49" charset="0"/>
                <a:cs typeface="Consolas" pitchFamily="49" charset="0"/>
              </a:rPr>
              <a:t>());</a:t>
            </a:r>
          </a:p>
          <a:p>
            <a:pPr marL="457200">
              <a:defRPr/>
            </a:pP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(key, sum);</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p:txBody>
      </p:sp>
      <p:grpSp>
        <p:nvGrpSpPr>
          <p:cNvPr id="16" name="Group 15"/>
          <p:cNvGrpSpPr/>
          <p:nvPr/>
        </p:nvGrpSpPr>
        <p:grpSpPr>
          <a:xfrm>
            <a:off x="1038946"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5000" y="4124442"/>
            <a:ext cx="1268671" cy="1249558"/>
          </a:xfrm>
          <a:prstGeom prst="rect">
            <a:avLst/>
          </a:prstGeom>
        </p:spPr>
      </p:pic>
      <p:sp>
        <p:nvSpPr>
          <p:cNvPr id="193" name="Right Arrow 192"/>
          <p:cNvSpPr/>
          <p:nvPr/>
        </p:nvSpPr>
        <p:spPr bwMode="auto">
          <a:xfrm>
            <a:off x="4758257"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4" name="Right Arrow 193"/>
          <p:cNvSpPr/>
          <p:nvPr/>
        </p:nvSpPr>
        <p:spPr bwMode="auto">
          <a:xfrm rot="10800000">
            <a:off x="6748729"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7558" y="2241557"/>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en-US" sz="2400" dirty="0">
                <a:solidFill>
                  <a:schemeClr val="accent1">
                    <a:alpha val="99000"/>
                  </a:schemeClr>
                </a:solidFill>
              </a:rPr>
              <a:t>Code</a:t>
            </a:r>
          </a:p>
        </p:txBody>
      </p:sp>
    </p:spTree>
    <p:extLst>
      <p:ext uri="{BB962C8B-B14F-4D97-AF65-F5344CB8AC3E}">
        <p14:creationId xmlns:p14="http://schemas.microsoft.com/office/powerpoint/2010/main" val="106664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2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a:t>
            </a:r>
            <a:r>
              <a:rPr lang="en-US" dirty="0" err="1" smtClean="0"/>
              <a:t>NoSQL</a:t>
            </a:r>
            <a:endParaRPr lang="en-US" dirty="0"/>
          </a:p>
        </p:txBody>
      </p:sp>
      <p:graphicFrame>
        <p:nvGraphicFramePr>
          <p:cNvPr id="24" name="Table 23"/>
          <p:cNvGraphicFramePr>
            <a:graphicFrameLocks noGrp="1"/>
          </p:cNvGraphicFramePr>
          <p:nvPr>
            <p:extLst/>
          </p:nvPr>
        </p:nvGraphicFramePr>
        <p:xfrm>
          <a:off x="519113" y="1447797"/>
          <a:ext cx="11155680" cy="4388880"/>
        </p:xfrm>
        <a:graphic>
          <a:graphicData uri="http://schemas.openxmlformats.org/drawingml/2006/table">
            <a:tbl>
              <a:tblPr bandRow="1">
                <a:tableStyleId>{5C22544A-7EE6-4342-B048-85BDC9FD1C3A}</a:tableStyleId>
              </a:tblPr>
              <a:tblGrid>
                <a:gridCol w="1828800"/>
                <a:gridCol w="4663440"/>
                <a:gridCol w="4663440"/>
              </a:tblGrid>
              <a:tr h="548610">
                <a:tc>
                  <a:txBody>
                    <a:bodyPr/>
                    <a:lstStyle/>
                    <a:p>
                      <a:pPr algn="ctr"/>
                      <a:endParaRPr lang="en-US" sz="2000" b="1" dirty="0">
                        <a:ln>
                          <a:solidFill>
                            <a:schemeClr val="bg1">
                              <a:alpha val="0"/>
                            </a:schemeClr>
                          </a:solidFill>
                        </a:ln>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Traditional RDBMS</a:t>
                      </a:r>
                      <a:endParaRPr lang="en-US" sz="2400" b="1" kern="1200" cap="all" baseline="0" dirty="0">
                        <a:solidFill>
                          <a:schemeClr val="lt1">
                            <a:alpha val="99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Hadoop</a:t>
                      </a:r>
                      <a:endParaRPr lang="en-US" sz="2400" b="1" kern="1200" cap="all" baseline="0" dirty="0">
                        <a:solidFill>
                          <a:schemeClr val="lt1">
                            <a:alpha val="99000"/>
                          </a:schemeClr>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Data Size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a:t>
                      </a:r>
                      <a:r>
                        <a:rPr lang="en-US" sz="2000" b="0" i="1" kern="1200" dirty="0" err="1" smtClean="0">
                          <a:ln>
                            <a:solidFill>
                              <a:schemeClr val="bg1">
                                <a:alpha val="0"/>
                              </a:schemeClr>
                            </a:solidFill>
                          </a:ln>
                          <a:solidFill>
                            <a:srgbClr val="595959">
                              <a:alpha val="99000"/>
                            </a:srgbClr>
                          </a:solidFill>
                          <a:latin typeface="+mn-lt"/>
                          <a:ea typeface="+mn-ea"/>
                          <a:cs typeface="+mn-cs"/>
                        </a:rPr>
                        <a:t>Hexabytes</a:t>
                      </a:r>
                      <a:r>
                        <a:rPr lang="en-US" sz="2000" b="0" i="1" kern="1200" dirty="0" smtClean="0">
                          <a:ln>
                            <a:solidFill>
                              <a:schemeClr val="bg1">
                                <a:alpha val="0"/>
                              </a:schemeClr>
                            </a:solidFill>
                          </a:ln>
                          <a:solidFill>
                            <a:srgbClr val="595959">
                              <a:alpha val="99000"/>
                            </a:srgbClr>
                          </a:solidFill>
                          <a:latin typeface="+mn-lt"/>
                          <a:ea typeface="+mn-ea"/>
                          <a:cs typeface="+mn-cs"/>
                        </a:rPr>
                        <a:t>)</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Access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Updates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Structure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Integrity</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Scaling</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DBA Ratio</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1:40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1:3000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7197" y="6063625"/>
            <a:ext cx="3627596"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9958389" y="4562477"/>
            <a:ext cx="1428749" cy="10715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5914231" y="4445795"/>
            <a:ext cx="681037" cy="112236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86686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7845" y="1440756"/>
            <a:ext cx="10693401" cy="1378644"/>
          </a:xfrm>
        </p:spPr>
        <p:txBody>
          <a:bodyPr/>
          <a:lstStyle/>
          <a:p>
            <a:r>
              <a:rPr lang="en-US" sz="6000" dirty="0"/>
              <a:t>Windows Azure HDInsight Service</a:t>
            </a:r>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2819400"/>
            <a:ext cx="12188825" cy="4038600"/>
          </a:xfrm>
          <a:prstGeom prst="rect">
            <a:avLst/>
          </a:prstGeom>
        </p:spPr>
      </p:pic>
    </p:spTree>
    <p:extLst>
      <p:ext uri="{BB962C8B-B14F-4D97-AF65-F5344CB8AC3E}">
        <p14:creationId xmlns:p14="http://schemas.microsoft.com/office/powerpoint/2010/main" val="20014911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Navigating the </a:t>
            </a:r>
            <a:br>
              <a:rPr lang="en-US" dirty="0" smtClean="0">
                <a:gradFill>
                  <a:gsLst>
                    <a:gs pos="1250">
                      <a:srgbClr val="FFFFFF"/>
                    </a:gs>
                    <a:gs pos="100000">
                      <a:srgbClr val="FFFFFF"/>
                    </a:gs>
                  </a:gsLst>
                  <a:lin ang="5400000" scaled="0"/>
                </a:gradFill>
              </a:rPr>
            </a:b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portal</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619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770767" y="477514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31" name="Rectangle 30"/>
          <p:cNvSpPr/>
          <p:nvPr/>
        </p:nvSpPr>
        <p:spPr bwMode="auto">
          <a:xfrm>
            <a:off x="4281294" y="3014494"/>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720683" y="382175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35" name="Rectangle 34"/>
          <p:cNvSpPr/>
          <p:nvPr/>
        </p:nvSpPr>
        <p:spPr bwMode="auto">
          <a:xfrm>
            <a:off x="2720686" y="301603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770766" y="302501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770766" y="2343079"/>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6994431" y="152098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7822049" y="152098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957309"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859176" y="152252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908602"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934841" y="353134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5822076" y="516905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1272792"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821941"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772515"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943692" y="152099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429437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5816201" y="234307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7821504" y="440336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95709" y="377906"/>
            <a:ext cx="11613831" cy="553854"/>
          </a:xfrm>
          <a:prstGeom prst="rect">
            <a:avLst/>
          </a:prstGeom>
        </p:spPr>
        <p:txBody>
          <a:bodyPr lIns="63983" tIns="31992" rIns="63983" bIns="31992">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685558"/>
            <a:r>
              <a:rPr lang="en-US" sz="4932" dirty="0">
                <a:latin typeface="Segoe UI" pitchFamily="34" charset="0"/>
                <a:ea typeface="Segoe UI" pitchFamily="34" charset="0"/>
                <a:cs typeface="Segoe UI" pitchFamily="34" charset="0"/>
              </a:rPr>
              <a:t>HDINSIGHT / HADOOP </a:t>
            </a:r>
            <a:r>
              <a:rPr lang="en-US" sz="4932" dirty="0" smtClean="0">
                <a:latin typeface="Segoe UI" pitchFamily="34" charset="0"/>
                <a:ea typeface="Segoe UI" pitchFamily="34" charset="0"/>
                <a:cs typeface="Segoe UI" pitchFamily="34" charset="0"/>
              </a:rPr>
              <a:t>Ecosystem</a:t>
            </a:r>
            <a:endParaRPr lang="en-US" sz="4932" dirty="0">
              <a:latin typeface="Segoe UI" pitchFamily="34" charset="0"/>
              <a:ea typeface="Segoe UI" pitchFamily="34" charset="0"/>
              <a:cs typeface="Segoe UI" pitchFamily="34" charset="0"/>
            </a:endParaRPr>
          </a:p>
        </p:txBody>
      </p:sp>
      <p:sp>
        <p:nvSpPr>
          <p:cNvPr id="28" name="Rectangle 27"/>
          <p:cNvSpPr/>
          <p:nvPr/>
        </p:nvSpPr>
        <p:spPr bwMode="auto">
          <a:xfrm rot="16200000">
            <a:off x="279481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7825285" y="293163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9660868" y="1469826"/>
            <a:ext cx="2443234" cy="4708943"/>
          </a:xfrm>
          <a:prstGeom prst="rect">
            <a:avLst/>
          </a:prstGeom>
          <a:noFill/>
        </p:spPr>
        <p:txBody>
          <a:bodyPr wrap="square" lIns="91404" tIns="45701" rIns="91404" bIns="45701" rtlCol="0">
            <a:spAutoFit/>
          </a:bodyPr>
          <a:lstStyle/>
          <a:p>
            <a:r>
              <a:rPr lang="en-US" sz="2000" u="sng" dirty="0" smtClean="0"/>
              <a:t>Legend</a:t>
            </a:r>
            <a:br>
              <a:rPr lang="en-US" sz="2000" u="sng" dirty="0" smtClean="0"/>
            </a:br>
            <a:endParaRPr lang="en-US" sz="2000" u="sng" dirty="0"/>
          </a:p>
          <a:p>
            <a:r>
              <a:rPr lang="en-US" sz="2000" dirty="0">
                <a:solidFill>
                  <a:srgbClr val="FF0000"/>
                </a:solidFill>
              </a:rPr>
              <a:t>Red = Core Hadoop</a:t>
            </a:r>
          </a:p>
          <a:p>
            <a:r>
              <a:rPr lang="en-US" sz="2000" dirty="0" smtClean="0">
                <a:solidFill>
                  <a:schemeClr val="accent6"/>
                </a:solidFill>
              </a:rPr>
              <a:t/>
            </a:r>
            <a:br>
              <a:rPr lang="en-US" sz="2000" dirty="0" smtClean="0">
                <a:solidFill>
                  <a:schemeClr val="accent6"/>
                </a:solidFill>
              </a:rPr>
            </a:br>
            <a:r>
              <a:rPr lang="en-US" sz="2000" dirty="0" smtClean="0">
                <a:solidFill>
                  <a:schemeClr val="accent6"/>
                </a:solidFill>
              </a:rPr>
              <a:t>Blue </a:t>
            </a:r>
            <a:r>
              <a:rPr lang="en-US" sz="2000" dirty="0">
                <a:solidFill>
                  <a:schemeClr val="accent6"/>
                </a:solidFill>
              </a:rPr>
              <a:t>= Data processing</a:t>
            </a:r>
          </a:p>
          <a:p>
            <a:r>
              <a:rPr lang="en-US" sz="2000" dirty="0" smtClean="0">
                <a:solidFill>
                  <a:srgbClr val="7030A0"/>
                </a:solidFill>
              </a:rPr>
              <a:t/>
            </a:r>
            <a:br>
              <a:rPr lang="en-US" sz="2000" dirty="0" smtClean="0">
                <a:solidFill>
                  <a:srgbClr val="7030A0"/>
                </a:solidFill>
              </a:rPr>
            </a:br>
            <a:r>
              <a:rPr lang="en-US" sz="2000" dirty="0" smtClean="0">
                <a:solidFill>
                  <a:srgbClr val="7030A0"/>
                </a:solidFill>
              </a:rPr>
              <a:t>Purple </a:t>
            </a:r>
            <a:r>
              <a:rPr lang="en-US" sz="2000" dirty="0">
                <a:solidFill>
                  <a:srgbClr val="7030A0"/>
                </a:solidFill>
              </a:rPr>
              <a:t>= Microsoft integration points </a:t>
            </a:r>
            <a:r>
              <a:rPr lang="en-US" sz="2000" dirty="0" smtClean="0">
                <a:solidFill>
                  <a:srgbClr val="7030A0"/>
                </a:solidFill>
              </a:rPr>
              <a:t>and enhancements</a:t>
            </a:r>
            <a:endParaRPr lang="en-US" sz="2000" dirty="0">
              <a:solidFill>
                <a:srgbClr val="7030A0"/>
              </a:solidFill>
            </a:endParaRPr>
          </a:p>
          <a:p>
            <a:r>
              <a:rPr lang="en-US" sz="2000" dirty="0" smtClean="0">
                <a:solidFill>
                  <a:schemeClr val="accent1"/>
                </a:solidFill>
              </a:rPr>
              <a:t/>
            </a:r>
            <a:br>
              <a:rPr lang="en-US" sz="2000" dirty="0" smtClean="0">
                <a:solidFill>
                  <a:schemeClr val="accent1"/>
                </a:solidFill>
              </a:rPr>
            </a:br>
            <a:r>
              <a:rPr lang="en-US" sz="2000" dirty="0" smtClean="0">
                <a:solidFill>
                  <a:schemeClr val="accent1"/>
                </a:solidFill>
              </a:rPr>
              <a:t>Orange </a:t>
            </a:r>
            <a:r>
              <a:rPr lang="en-US" sz="2000" dirty="0">
                <a:solidFill>
                  <a:schemeClr val="accent1"/>
                </a:solidFill>
              </a:rPr>
              <a:t>= Data Movement</a:t>
            </a:r>
          </a:p>
          <a:p>
            <a:r>
              <a:rPr lang="en-US" sz="2000" dirty="0" smtClean="0">
                <a:solidFill>
                  <a:schemeClr val="accent4">
                    <a:lumMod val="75000"/>
                  </a:schemeClr>
                </a:solidFill>
              </a:rPr>
              <a:t/>
            </a:r>
            <a:br>
              <a:rPr lang="en-US" sz="2000" dirty="0" smtClean="0">
                <a:solidFill>
                  <a:schemeClr val="accent4">
                    <a:lumMod val="75000"/>
                  </a:schemeClr>
                </a:solidFill>
              </a:rPr>
            </a:br>
            <a:r>
              <a:rPr lang="en-US" sz="2000" dirty="0" smtClean="0">
                <a:solidFill>
                  <a:schemeClr val="accent4">
                    <a:lumMod val="75000"/>
                  </a:schemeClr>
                </a:solidFill>
              </a:rPr>
              <a:t>Green </a:t>
            </a:r>
            <a:r>
              <a:rPr lang="en-US" sz="2000" dirty="0">
                <a:solidFill>
                  <a:schemeClr val="accent4">
                    <a:lumMod val="75000"/>
                  </a:schemeClr>
                </a:solidFill>
              </a:rPr>
              <a:t>= Packages</a:t>
            </a:r>
          </a:p>
        </p:txBody>
      </p:sp>
    </p:spTree>
    <p:extLst>
      <p:ext uri="{BB962C8B-B14F-4D97-AF65-F5344CB8AC3E}">
        <p14:creationId xmlns:p14="http://schemas.microsoft.com/office/powerpoint/2010/main" val="3643194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20700" y="2660834"/>
            <a:ext cx="11155680" cy="997196"/>
          </a:xfrm>
        </p:spPr>
        <p:txBody>
          <a:bodyPr/>
          <a:lstStyle/>
          <a:p>
            <a:r>
              <a:rPr lang="en-US" dirty="0" smtClean="0"/>
              <a:t>Storing Data with HDInsight</a:t>
            </a:r>
            <a:endParaRPr lang="en-US" dirty="0"/>
          </a:p>
        </p:txBody>
      </p:sp>
    </p:spTree>
    <p:extLst>
      <p:ext uri="{BB962C8B-B14F-4D97-AF65-F5344CB8AC3E}">
        <p14:creationId xmlns:p14="http://schemas.microsoft.com/office/powerpoint/2010/main" val="191471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Flowchart: Magnetic Disk 30"/>
          <p:cNvSpPr/>
          <p:nvPr/>
        </p:nvSpPr>
        <p:spPr>
          <a:xfrm>
            <a:off x="8838487" y="43508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2" name="Flowchart: Magnetic Disk 31"/>
          <p:cNvSpPr/>
          <p:nvPr/>
        </p:nvSpPr>
        <p:spPr>
          <a:xfrm>
            <a:off x="8838488" y="347118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3" name="Flowchart: Magnetic Disk 32"/>
          <p:cNvSpPr/>
          <p:nvPr/>
        </p:nvSpPr>
        <p:spPr>
          <a:xfrm>
            <a:off x="8838488" y="259149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8" name="Flowchart: Magnetic Disk 27"/>
          <p:cNvSpPr/>
          <p:nvPr/>
        </p:nvSpPr>
        <p:spPr>
          <a:xfrm>
            <a:off x="8457585" y="450275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29" name="Flowchart: Magnetic Disk 28"/>
          <p:cNvSpPr/>
          <p:nvPr/>
        </p:nvSpPr>
        <p:spPr>
          <a:xfrm>
            <a:off x="8457586" y="36230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0" name="Flowchart: Magnetic Disk 29"/>
          <p:cNvSpPr/>
          <p:nvPr/>
        </p:nvSpPr>
        <p:spPr>
          <a:xfrm>
            <a:off x="8457586" y="2743379"/>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6" name="Flowchart: Magnetic Disk 25"/>
          <p:cNvSpPr/>
          <p:nvPr/>
        </p:nvSpPr>
        <p:spPr>
          <a:xfrm>
            <a:off x="8076684" y="4655582"/>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Stream Layer</a:t>
            </a:r>
          </a:p>
        </p:txBody>
      </p:sp>
      <p:sp>
        <p:nvSpPr>
          <p:cNvPr id="25" name="Flowchart: Magnetic Disk 24"/>
          <p:cNvSpPr/>
          <p:nvPr/>
        </p:nvSpPr>
        <p:spPr>
          <a:xfrm>
            <a:off x="8076686" y="3775898"/>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Partition Layer</a:t>
            </a:r>
          </a:p>
        </p:txBody>
      </p:sp>
      <p:sp>
        <p:nvSpPr>
          <p:cNvPr id="4" name="Title 3"/>
          <p:cNvSpPr>
            <a:spLocks noGrp="1"/>
          </p:cNvSpPr>
          <p:nvPr>
            <p:ph type="title"/>
          </p:nvPr>
        </p:nvSpPr>
        <p:spPr/>
        <p:txBody>
          <a:bodyPr/>
          <a:lstStyle/>
          <a:p>
            <a:r>
              <a:rPr lang="en-US" sz="5332" dirty="0"/>
              <a:t>HDFS on Azure: Tale of two File Systems</a:t>
            </a:r>
          </a:p>
        </p:txBody>
      </p:sp>
      <p:sp>
        <p:nvSpPr>
          <p:cNvPr id="9" name="Oval 8"/>
          <p:cNvSpPr/>
          <p:nvPr/>
        </p:nvSpPr>
        <p:spPr>
          <a:xfrm>
            <a:off x="2019688" y="2415328"/>
            <a:ext cx="2894846" cy="137124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Name Node</a:t>
            </a:r>
          </a:p>
          <a:p>
            <a:pPr algn="ctr"/>
            <a:endParaRPr lang="en-US" sz="3199" dirty="0">
              <a:solidFill>
                <a:schemeClr val="tx2"/>
              </a:solidFill>
            </a:endParaRPr>
          </a:p>
          <a:p>
            <a:pPr algn="ctr"/>
            <a:r>
              <a:rPr lang="en-US" sz="3199" dirty="0"/>
              <a:t>de</a:t>
            </a:r>
          </a:p>
          <a:p>
            <a:pPr algn="ctr"/>
            <a:endParaRPr lang="en-US" sz="3199" dirty="0"/>
          </a:p>
          <a:p>
            <a:pPr algn="ctr"/>
            <a:r>
              <a:rPr lang="en-US" sz="3199" dirty="0"/>
              <a:t> </a:t>
            </a:r>
          </a:p>
        </p:txBody>
      </p:sp>
      <p:sp>
        <p:nvSpPr>
          <p:cNvPr id="10" name="Oval 9"/>
          <p:cNvSpPr/>
          <p:nvPr/>
        </p:nvSpPr>
        <p:spPr>
          <a:xfrm>
            <a:off x="179071" y="4326940"/>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11" name="Oval 10"/>
          <p:cNvSpPr/>
          <p:nvPr/>
        </p:nvSpPr>
        <p:spPr>
          <a:xfrm>
            <a:off x="3704205" y="4247875"/>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8" name="Flowchart: Magnetic Disk 7"/>
          <p:cNvSpPr/>
          <p:nvPr/>
        </p:nvSpPr>
        <p:spPr>
          <a:xfrm>
            <a:off x="2963426" y="2785525"/>
            <a:ext cx="914162" cy="70359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3" name="Flowchart: Magnetic Disk 12"/>
          <p:cNvSpPr/>
          <p:nvPr/>
        </p:nvSpPr>
        <p:spPr>
          <a:xfrm>
            <a:off x="1142944" y="4759581"/>
            <a:ext cx="914162" cy="750221"/>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4" name="Flowchart: Magnetic Disk 13"/>
          <p:cNvSpPr/>
          <p:nvPr/>
        </p:nvSpPr>
        <p:spPr>
          <a:xfrm>
            <a:off x="4778451" y="4759581"/>
            <a:ext cx="914162" cy="74168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9" name="Flowchart: Magnetic Disk 18"/>
          <p:cNvSpPr/>
          <p:nvPr/>
        </p:nvSpPr>
        <p:spPr>
          <a:xfrm>
            <a:off x="8076686" y="289621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000" dirty="0"/>
              <a:t>Front end</a:t>
            </a:r>
          </a:p>
        </p:txBody>
      </p:sp>
      <p:sp>
        <p:nvSpPr>
          <p:cNvPr id="20" name="Rectangle 19"/>
          <p:cNvSpPr/>
          <p:nvPr/>
        </p:nvSpPr>
        <p:spPr>
          <a:xfrm>
            <a:off x="611029" y="1295957"/>
            <a:ext cx="10703312" cy="60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HDFS API</a:t>
            </a:r>
          </a:p>
        </p:txBody>
      </p:sp>
      <p:sp>
        <p:nvSpPr>
          <p:cNvPr id="21" name="TextBox 20"/>
          <p:cNvSpPr txBox="1"/>
          <p:nvPr/>
        </p:nvSpPr>
        <p:spPr>
          <a:xfrm>
            <a:off x="270757" y="5969368"/>
            <a:ext cx="6367059" cy="953812"/>
          </a:xfrm>
          <a:prstGeom prst="rect">
            <a:avLst/>
          </a:prstGeom>
          <a:noFill/>
        </p:spPr>
        <p:txBody>
          <a:bodyPr wrap="square" lIns="91404" tIns="45701" rIns="91404" bIns="45701" rtlCol="0">
            <a:spAutoFit/>
          </a:bodyPr>
          <a:lstStyle/>
          <a:p>
            <a:r>
              <a:rPr lang="en-US" sz="2799" b="1" dirty="0">
                <a:solidFill>
                  <a:schemeClr val="accent2"/>
                </a:solidFill>
              </a:rPr>
              <a:t>DFS (1 Data Node per Worker Role)</a:t>
            </a:r>
          </a:p>
          <a:p>
            <a:r>
              <a:rPr lang="en-US" sz="2799" b="1" dirty="0">
                <a:solidFill>
                  <a:schemeClr val="accent2"/>
                </a:solidFill>
              </a:rPr>
              <a:t>and Compute Cluster</a:t>
            </a:r>
          </a:p>
        </p:txBody>
      </p:sp>
      <p:sp>
        <p:nvSpPr>
          <p:cNvPr id="22" name="Rectangle 21"/>
          <p:cNvSpPr/>
          <p:nvPr/>
        </p:nvSpPr>
        <p:spPr>
          <a:xfrm>
            <a:off x="7179923" y="6055683"/>
            <a:ext cx="3818088" cy="523054"/>
          </a:xfrm>
          <a:prstGeom prst="rect">
            <a:avLst/>
          </a:prstGeom>
        </p:spPr>
        <p:txBody>
          <a:bodyPr wrap="none" lIns="91404" tIns="45701" rIns="91404" bIns="45701">
            <a:spAutoFit/>
          </a:bodyPr>
          <a:lstStyle/>
          <a:p>
            <a:r>
              <a:rPr lang="en-US" sz="2799" b="1" dirty="0">
                <a:solidFill>
                  <a:schemeClr val="accent2"/>
                </a:solidFill>
              </a:rPr>
              <a:t>Azure Storage (ASV) </a:t>
            </a:r>
          </a:p>
        </p:txBody>
      </p:sp>
      <p:sp>
        <p:nvSpPr>
          <p:cNvPr id="23" name="TextBox 22"/>
          <p:cNvSpPr txBox="1"/>
          <p:nvPr/>
        </p:nvSpPr>
        <p:spPr>
          <a:xfrm>
            <a:off x="3238572" y="4842388"/>
            <a:ext cx="558093" cy="584609"/>
          </a:xfrm>
          <a:prstGeom prst="rect">
            <a:avLst/>
          </a:prstGeom>
          <a:noFill/>
        </p:spPr>
        <p:txBody>
          <a:bodyPr wrap="none" lIns="91404" tIns="45701" rIns="91404" bIns="45701" rtlCol="0">
            <a:spAutoFit/>
          </a:bodyPr>
          <a:lstStyle/>
          <a:p>
            <a:r>
              <a:rPr lang="en-US" sz="3199" b="1" dirty="0">
                <a:solidFill>
                  <a:srgbClr val="FF0000"/>
                </a:solidFill>
              </a:rPr>
              <a:t>…</a:t>
            </a:r>
          </a:p>
        </p:txBody>
      </p:sp>
      <p:sp>
        <p:nvSpPr>
          <p:cNvPr id="24" name="Rectangle 23"/>
          <p:cNvSpPr/>
          <p:nvPr/>
        </p:nvSpPr>
        <p:spPr>
          <a:xfrm>
            <a:off x="6667350" y="1941534"/>
            <a:ext cx="5484971" cy="584609"/>
          </a:xfrm>
          <a:prstGeom prst="rect">
            <a:avLst/>
          </a:prstGeom>
        </p:spPr>
        <p:txBody>
          <a:bodyPr wrap="square" lIns="91404" tIns="45701" rIns="91404" bIns="45701">
            <a:spAutoFit/>
          </a:bodyPr>
          <a:lstStyle/>
          <a:p>
            <a:pPr algn="ctr"/>
            <a:r>
              <a:rPr lang="en-US" sz="3199" dirty="0">
                <a:solidFill>
                  <a:schemeClr val="tx2"/>
                </a:solidFill>
              </a:rPr>
              <a:t>Azure Blob Storage</a:t>
            </a:r>
          </a:p>
        </p:txBody>
      </p:sp>
      <p:cxnSp>
        <p:nvCxnSpPr>
          <p:cNvPr id="3" name="Straight Arrow Connector 2"/>
          <p:cNvCxnSpPr>
            <a:stCxn id="9" idx="3"/>
          </p:cNvCxnSpPr>
          <p:nvPr/>
        </p:nvCxnSpPr>
        <p:spPr>
          <a:xfrm flipH="1">
            <a:off x="1600026" y="3585756"/>
            <a:ext cx="843603"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4490594" y="3585756"/>
            <a:ext cx="661034"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589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80949" y="1501312"/>
            <a:ext cx="10969943" cy="4781385"/>
          </a:xfrm>
          <a:prstGeom prst="rect">
            <a:avLst/>
          </a:prstGeom>
        </p:spPr>
        <p:txBody>
          <a:bodyPr vert="horz" wrap="square" lIns="91404" tIns="45701" rIns="91404" bIns="45701" rtlCol="0">
            <a:normAutofit fontScale="85000" lnSpcReduction="20000"/>
          </a:bodyPr>
          <a:lstStyle/>
          <a:p>
            <a:pPr marL="342770" indent="-342770"/>
            <a:r>
              <a:rPr lang="en-US" sz="2799" dirty="0"/>
              <a:t>Default file system for </a:t>
            </a:r>
            <a:r>
              <a:rPr lang="en-US" sz="2799" dirty="0" err="1"/>
              <a:t>HDInsight</a:t>
            </a:r>
            <a:r>
              <a:rPr lang="en-US" sz="2799" dirty="0"/>
              <a:t> Service</a:t>
            </a:r>
          </a:p>
          <a:p>
            <a:pPr marL="342770" indent="-342770"/>
            <a:r>
              <a:rPr lang="en-US" sz="2799" dirty="0"/>
              <a:t>Provides sharable, persistent, highly-scalable Storage with high availability (Azure Blob Store)</a:t>
            </a:r>
          </a:p>
          <a:p>
            <a:pPr marL="342770" indent="-342770"/>
            <a:r>
              <a:rPr lang="en-US" sz="2799" dirty="0"/>
              <a:t>Azure storage itself does not provide compute</a:t>
            </a:r>
          </a:p>
          <a:p>
            <a:pPr marL="342770" indent="-342770"/>
            <a:r>
              <a:rPr lang="en-US" sz="2799" dirty="0"/>
              <a:t>Fast access from compute nodes to data in same data </a:t>
            </a:r>
            <a:r>
              <a:rPr lang="en-US" sz="2799" dirty="0" smtClean="0"/>
              <a:t>center</a:t>
            </a:r>
          </a:p>
          <a:p>
            <a:pPr marL="342770" indent="-342770"/>
            <a:endParaRPr lang="en-US" sz="2799" dirty="0"/>
          </a:p>
          <a:p>
            <a:pPr marL="342770" indent="-342770"/>
            <a:r>
              <a:rPr lang="en-US" sz="2799" dirty="0"/>
              <a:t>Several file systems, addressable via:</a:t>
            </a:r>
            <a:br>
              <a:rPr lang="en-US" sz="2799" dirty="0"/>
            </a:br>
            <a:r>
              <a:rPr lang="en-US" sz="2799" dirty="0" err="1">
                <a:latin typeface="Consolas" pitchFamily="49" charset="0"/>
                <a:cs typeface="Consolas" pitchFamily="49" charset="0"/>
              </a:rPr>
              <a:t>asv</a:t>
            </a:r>
            <a:r>
              <a:rPr lang="en-US" sz="2799" dirty="0">
                <a:latin typeface="Consolas" pitchFamily="49" charset="0"/>
                <a:cs typeface="Consolas" pitchFamily="49" charset="0"/>
              </a:rPr>
              <a:t>[s]:&lt;container&gt;@&lt;account&gt;.blob.core.windows.net/&lt;path&gt;</a:t>
            </a:r>
          </a:p>
          <a:p>
            <a:pPr marL="342770" indent="-342770"/>
            <a:endParaRPr lang="en-US" sz="2799" dirty="0" smtClean="0"/>
          </a:p>
          <a:p>
            <a:pPr marL="342770" indent="-342770"/>
            <a:r>
              <a:rPr lang="en-US" sz="2799" dirty="0" smtClean="0"/>
              <a:t>Requires </a:t>
            </a:r>
            <a:r>
              <a:rPr lang="en-US" sz="2799" dirty="0"/>
              <a:t>storage key in core-site.xml</a:t>
            </a:r>
            <a:r>
              <a:rPr lang="en-US" sz="2799" dirty="0" smtClean="0"/>
              <a:t>:</a:t>
            </a:r>
            <a:br>
              <a:rPr lang="en-US" sz="2799" dirty="0" smtClean="0"/>
            </a:br>
            <a:r>
              <a:rPr lang="en-US" sz="2799" dirty="0"/>
              <a:t/>
            </a:r>
            <a:br>
              <a:rPr lang="en-US" sz="2799" dirty="0"/>
            </a:br>
            <a:r>
              <a:rPr lang="en-US" sz="2799" dirty="0">
                <a:latin typeface="Consolas" pitchFamily="49" charset="0"/>
                <a:cs typeface="Consolas" pitchFamily="49" charset="0"/>
              </a:rPr>
              <a:t>&lt;property&gt;</a:t>
            </a:r>
            <a:br>
              <a:rPr lang="en-US" sz="2799" dirty="0">
                <a:latin typeface="Consolas" pitchFamily="49" charset="0"/>
                <a:cs typeface="Consolas" pitchFamily="49" charset="0"/>
              </a:rPr>
            </a:br>
            <a:r>
              <a:rPr lang="en-US" sz="2799" dirty="0">
                <a:latin typeface="Consolas" pitchFamily="49" charset="0"/>
                <a:cs typeface="Consolas" pitchFamily="49" charset="0"/>
              </a:rPr>
              <a:t>  &lt;name&gt;</a:t>
            </a:r>
            <a:r>
              <a:rPr lang="en-US" sz="2799" dirty="0" err="1">
                <a:latin typeface="Consolas" pitchFamily="49" charset="0"/>
                <a:cs typeface="Consolas" pitchFamily="49" charset="0"/>
              </a:rPr>
              <a:t>fs.azure.account.key.accountname</a:t>
            </a:r>
            <a:r>
              <a:rPr lang="en-US" sz="2799" dirty="0">
                <a:latin typeface="Consolas" pitchFamily="49" charset="0"/>
                <a:cs typeface="Consolas" pitchFamily="49" charset="0"/>
              </a:rPr>
              <a:t>&lt;/name&gt;</a:t>
            </a:r>
            <a:br>
              <a:rPr lang="en-US" sz="2799" dirty="0">
                <a:latin typeface="Consolas" pitchFamily="49" charset="0"/>
                <a:cs typeface="Consolas" pitchFamily="49" charset="0"/>
              </a:rPr>
            </a:br>
            <a:r>
              <a:rPr lang="en-US" sz="2799" dirty="0">
                <a:latin typeface="Consolas" pitchFamily="49" charset="0"/>
                <a:cs typeface="Consolas" pitchFamily="49" charset="0"/>
              </a:rPr>
              <a:t>  &lt;value&gt;</a:t>
            </a:r>
            <a:r>
              <a:rPr lang="en-US" sz="2799" dirty="0" err="1">
                <a:latin typeface="Consolas" pitchFamily="49" charset="0"/>
                <a:cs typeface="Consolas" pitchFamily="49" charset="0"/>
              </a:rPr>
              <a:t>enterthekeyvaluehere</a:t>
            </a:r>
            <a:r>
              <a:rPr lang="en-US" sz="2799" dirty="0">
                <a:latin typeface="Consolas" pitchFamily="49" charset="0"/>
                <a:cs typeface="Consolas" pitchFamily="49" charset="0"/>
              </a:rPr>
              <a:t>&lt;/value&gt;</a:t>
            </a:r>
            <a:br>
              <a:rPr lang="en-US" sz="2799" dirty="0">
                <a:latin typeface="Consolas" pitchFamily="49" charset="0"/>
                <a:cs typeface="Consolas" pitchFamily="49" charset="0"/>
              </a:rPr>
            </a:br>
            <a:r>
              <a:rPr lang="en-US" sz="2799" dirty="0">
                <a:latin typeface="Consolas" pitchFamily="49" charset="0"/>
                <a:cs typeface="Consolas" pitchFamily="49" charset="0"/>
              </a:rPr>
              <a:t>&lt;/property&gt;</a:t>
            </a:r>
          </a:p>
          <a:p>
            <a:pPr marL="342770" indent="-342770"/>
            <a:endParaRPr lang="en-US" sz="2799" dirty="0"/>
          </a:p>
          <a:p>
            <a:pPr marL="628412" lvl="1" indent="-285642"/>
            <a:endParaRPr lang="en-US" dirty="0"/>
          </a:p>
        </p:txBody>
      </p:sp>
      <p:sp>
        <p:nvSpPr>
          <p:cNvPr id="2" name="Title 1"/>
          <p:cNvSpPr>
            <a:spLocks noGrp="1"/>
          </p:cNvSpPr>
          <p:nvPr>
            <p:ph type="title"/>
          </p:nvPr>
        </p:nvSpPr>
        <p:spPr/>
        <p:txBody>
          <a:bodyPr/>
          <a:lstStyle/>
          <a:p>
            <a:r>
              <a:rPr lang="en-US" dirty="0" smtClean="0"/>
              <a:t>Azure Storage (ASV)</a:t>
            </a:r>
            <a:endParaRPr lang="en-US" dirty="0"/>
          </a:p>
        </p:txBody>
      </p:sp>
    </p:spTree>
    <p:extLst>
      <p:ext uri="{BB962C8B-B14F-4D97-AF65-F5344CB8AC3E}">
        <p14:creationId xmlns:p14="http://schemas.microsoft.com/office/powerpoint/2010/main" val="976189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Map Reduce</a:t>
            </a:r>
            <a:endParaRPr lang="en-GB" dirty="0"/>
          </a:p>
        </p:txBody>
      </p:sp>
      <p:sp>
        <p:nvSpPr>
          <p:cNvPr id="3" name="Subtitle 2"/>
          <p:cNvSpPr>
            <a:spLocks noGrp="1"/>
          </p:cNvSpPr>
          <p:nvPr>
            <p:ph type="subTitle" idx="1"/>
          </p:nvPr>
        </p:nvSpPr>
        <p:spPr/>
        <p:txBody>
          <a:bodyPr/>
          <a:lstStyle/>
          <a:p>
            <a:endParaRPr lang="en-GB"/>
          </a:p>
        </p:txBody>
      </p:sp>
      <p:sp>
        <p:nvSpPr>
          <p:cNvPr id="4" name="Text Placeholder 3"/>
          <p:cNvSpPr>
            <a:spLocks noGrp="1"/>
          </p:cNvSpPr>
          <p:nvPr>
            <p:ph type="body" sz="quarter" idx="10"/>
          </p:nvPr>
        </p:nvSpPr>
        <p:spPr/>
        <p:txBody>
          <a:bodyPr/>
          <a:lstStyle/>
          <a:p>
            <a:r>
              <a:rPr lang="en-GB" dirty="0" smtClean="0"/>
              <a:t>Example in JavaScript</a:t>
            </a:r>
            <a:endParaRPr lang="en-GB" dirty="0"/>
          </a:p>
        </p:txBody>
      </p:sp>
    </p:spTree>
    <p:extLst>
      <p:ext uri="{BB962C8B-B14F-4D97-AF65-F5344CB8AC3E}">
        <p14:creationId xmlns:p14="http://schemas.microsoft.com/office/powerpoint/2010/main" val="201341453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gradFill>
                  <a:gsLst>
                    <a:gs pos="1250">
                      <a:srgbClr val="FFFFFF"/>
                    </a:gs>
                    <a:gs pos="100000">
                      <a:srgbClr val="FFFFFF"/>
                    </a:gs>
                  </a:gsLst>
                  <a:lin ang="5400000" scaled="0"/>
                </a:gradFill>
              </a:rPr>
              <a:t>Running Map-Reduce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7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942319" y="1665641"/>
            <a:ext cx="6945312" cy="4745915"/>
          </a:xfrm>
        </p:spPr>
        <p:txBody>
          <a:bodyPr/>
          <a:lstStyle/>
          <a:p>
            <a:r>
              <a:rPr lang="en-US" dirty="0" smtClean="0"/>
              <a:t>Introduction</a:t>
            </a:r>
          </a:p>
          <a:p>
            <a:r>
              <a:rPr lang="en-US" dirty="0" smtClean="0"/>
              <a:t>Big Data with </a:t>
            </a:r>
            <a:r>
              <a:rPr lang="en-US" dirty="0" err="1" smtClean="0"/>
              <a:t>HDInsight</a:t>
            </a:r>
            <a:endParaRPr lang="en-US" dirty="0" smtClean="0"/>
          </a:p>
          <a:p>
            <a:pPr>
              <a:buFont typeface="Arial" panose="020B0604020202020204" pitchFamily="34" charset="0"/>
              <a:buChar char="•"/>
            </a:pPr>
            <a:r>
              <a:rPr lang="en-US" sz="3600" dirty="0" smtClean="0"/>
              <a:t>Big </a:t>
            </a:r>
            <a:r>
              <a:rPr lang="en-US" sz="3600" dirty="0"/>
              <a:t>Data </a:t>
            </a:r>
            <a:r>
              <a:rPr lang="en-US" sz="3600" dirty="0" err="1"/>
              <a:t>vs</a:t>
            </a:r>
            <a:r>
              <a:rPr lang="en-US" sz="3600" dirty="0"/>
              <a:t> Big </a:t>
            </a:r>
            <a:r>
              <a:rPr lang="en-US" sz="3600" dirty="0" smtClean="0"/>
              <a:t>Compute</a:t>
            </a:r>
          </a:p>
          <a:p>
            <a:pPr>
              <a:buFont typeface="Arial" panose="020B0604020202020204" pitchFamily="34" charset="0"/>
              <a:buChar char="•"/>
            </a:pPr>
            <a:r>
              <a:rPr lang="en-US" sz="3600" dirty="0" smtClean="0"/>
              <a:t>Understanding </a:t>
            </a:r>
            <a:r>
              <a:rPr lang="en-US" sz="3600" dirty="0"/>
              <a:t>Big </a:t>
            </a:r>
            <a:r>
              <a:rPr lang="en-US" sz="3600" dirty="0" smtClean="0"/>
              <a:t>Data</a:t>
            </a:r>
          </a:p>
          <a:p>
            <a:pPr>
              <a:buFont typeface="Arial" panose="020B0604020202020204" pitchFamily="34" charset="0"/>
              <a:buChar char="•"/>
            </a:pPr>
            <a:r>
              <a:rPr lang="en-US" sz="3600" dirty="0" smtClean="0"/>
              <a:t>Big </a:t>
            </a:r>
            <a:r>
              <a:rPr lang="en-US" sz="3600" dirty="0"/>
              <a:t>Data </a:t>
            </a:r>
            <a:r>
              <a:rPr lang="en-US" sz="3600" dirty="0" smtClean="0"/>
              <a:t>Scenarios</a:t>
            </a:r>
          </a:p>
          <a:p>
            <a:pPr>
              <a:buFont typeface="Arial" panose="020B0604020202020204" pitchFamily="34" charset="0"/>
              <a:buChar char="•"/>
            </a:pPr>
            <a:r>
              <a:rPr lang="en-US" sz="3600" dirty="0" smtClean="0"/>
              <a:t>Storing </a:t>
            </a:r>
            <a:r>
              <a:rPr lang="en-US" sz="3600" dirty="0"/>
              <a:t>Data with </a:t>
            </a:r>
            <a:r>
              <a:rPr lang="en-US" sz="3600" dirty="0" smtClean="0"/>
              <a:t>HDInsight</a:t>
            </a:r>
            <a:endParaRPr lang="en-US" dirty="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gradFill>
                  <a:gsLst>
                    <a:gs pos="1250">
                      <a:srgbClr val="FFFFFF"/>
                    </a:gs>
                    <a:gs pos="100000">
                      <a:srgbClr val="FFFFFF"/>
                    </a:gs>
                  </a:gsLst>
                  <a:lin ang="5400000" scaled="0"/>
                </a:gradFill>
              </a:rPr>
              <a:t>Running Hive Queries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973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1589" y="3133699"/>
            <a:ext cx="10237787" cy="747897"/>
          </a:xfrm>
        </p:spPr>
        <p:txBody>
          <a:bodyPr/>
          <a:lstStyle/>
          <a:p>
            <a:r>
              <a:rPr lang="en-US" sz="5400" dirty="0" smtClean="0">
                <a:gradFill>
                  <a:gsLst>
                    <a:gs pos="1250">
                      <a:srgbClr val="FFFFFF"/>
                    </a:gs>
                    <a:gs pos="100000">
                      <a:srgbClr val="FFFFFF"/>
                    </a:gs>
                  </a:gsLst>
                  <a:lin ang="5400000" scaled="0"/>
                </a:gradFill>
              </a:rPr>
              <a:t>Machine Learning Library: Mahout</a:t>
            </a:r>
            <a:endParaRPr lang="en-US" sz="54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815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520701" y="1447799"/>
            <a:ext cx="11149013" cy="1505027"/>
          </a:xfrm>
        </p:spPr>
        <p:txBody>
          <a:bodyPr/>
          <a:lstStyle/>
          <a:p>
            <a:r>
              <a:rPr lang="en-US" sz="3600" dirty="0"/>
              <a:t>Learning objectives – what </a:t>
            </a:r>
            <a:r>
              <a:rPr lang="en-US" sz="3600" dirty="0" smtClean="0"/>
              <a:t>we have learned:</a:t>
            </a:r>
            <a:endParaRPr lang="en-US" sz="3600" dirty="0"/>
          </a:p>
          <a:p>
            <a:pPr marL="574675" indent="-571500">
              <a:buFont typeface="Arial" panose="020B0604020202020204" pitchFamily="34" charset="0"/>
              <a:buChar char="•"/>
            </a:pPr>
            <a:r>
              <a:rPr lang="en-US" sz="2800" dirty="0"/>
              <a:t>Big data analytics using HD Insight and </a:t>
            </a:r>
            <a:r>
              <a:rPr lang="en-US" sz="2800" dirty="0" err="1"/>
              <a:t>Hortonworks</a:t>
            </a:r>
            <a:r>
              <a:rPr lang="en-US" sz="2800" dirty="0"/>
              <a:t> HDP</a:t>
            </a:r>
          </a:p>
          <a:p>
            <a:pPr marL="574675" indent="-571500">
              <a:buFont typeface="Arial" panose="020B0604020202020204" pitchFamily="34" charset="0"/>
              <a:buChar char="•"/>
            </a:pPr>
            <a:r>
              <a:rPr lang="en-US" sz="2800" dirty="0" smtClean="0"/>
              <a:t>Examples </a:t>
            </a:r>
            <a:r>
              <a:rPr lang="en-US" sz="2800" dirty="0"/>
              <a:t>of when this is useful for research </a:t>
            </a:r>
            <a:r>
              <a:rPr lang="en-US" sz="2800" dirty="0" smtClean="0"/>
              <a:t>scientists</a:t>
            </a:r>
          </a:p>
        </p:txBody>
      </p:sp>
    </p:spTree>
    <p:extLst>
      <p:ext uri="{BB962C8B-B14F-4D97-AF65-F5344CB8AC3E}">
        <p14:creationId xmlns:p14="http://schemas.microsoft.com/office/powerpoint/2010/main" val="19516280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605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Introduction</a:t>
            </a:r>
            <a:endParaRPr lang="en-GB" dirty="0"/>
          </a:p>
        </p:txBody>
      </p:sp>
    </p:spTree>
    <p:extLst>
      <p:ext uri="{BB962C8B-B14F-4D97-AF65-F5344CB8AC3E}">
        <p14:creationId xmlns:p14="http://schemas.microsoft.com/office/powerpoint/2010/main" val="10955536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p>
            <a:r>
              <a:rPr lang="en-GB" sz="4400" dirty="0" smtClean="0"/>
              <a:t>Solving problems through distributed computing</a:t>
            </a:r>
            <a:endParaRPr lang="en-GB" sz="4400" dirty="0"/>
          </a:p>
        </p:txBody>
      </p:sp>
      <p:sp>
        <p:nvSpPr>
          <p:cNvPr id="3" name="Text Placeholder 2"/>
          <p:cNvSpPr>
            <a:spLocks noGrp="1"/>
          </p:cNvSpPr>
          <p:nvPr>
            <p:ph type="body" sz="quarter" idx="10"/>
          </p:nvPr>
        </p:nvSpPr>
        <p:spPr>
          <a:xfrm>
            <a:off x="519248" y="1447799"/>
            <a:ext cx="11151917" cy="4431983"/>
          </a:xfrm>
        </p:spPr>
        <p:txBody>
          <a:bodyPr/>
          <a:lstStyle/>
          <a:p>
            <a:pPr marL="457200" indent="-457200">
              <a:buFont typeface="Arial" panose="020B0604020202020204" pitchFamily="34" charset="0"/>
              <a:buChar char="•"/>
            </a:pPr>
            <a:r>
              <a:rPr lang="en-GB" dirty="0" smtClean="0"/>
              <a:t>Some challenges become bound by hardware capacity; 24 hours on 1 machine can be 1 hour on 24 machines.</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smtClean="0"/>
              <a:t>These 24 machines require orchestration; jobs are to be divided into tasks and tasks are distributed across a cluster.</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smtClean="0"/>
              <a:t>There are systems of software required to facilitate the distribution; examples are Hadoop and HPC Server.</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smtClean="0"/>
              <a:t>We will now provision a Hadoop cluster on Windows Azure.</a:t>
            </a:r>
            <a:endParaRPr lang="en-GB" dirty="0"/>
          </a:p>
        </p:txBody>
      </p:sp>
    </p:spTree>
    <p:extLst>
      <p:ext uri="{BB962C8B-B14F-4D97-AF65-F5344CB8AC3E}">
        <p14:creationId xmlns:p14="http://schemas.microsoft.com/office/powerpoint/2010/main" val="383109258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677333" y="2506525"/>
            <a:ext cx="10540737" cy="1994392"/>
          </a:xfrm>
        </p:spPr>
        <p:txBody>
          <a:bodyPr/>
          <a:lstStyle/>
          <a:p>
            <a:r>
              <a:rPr lang="en-US" dirty="0" smtClean="0">
                <a:gradFill>
                  <a:gsLst>
                    <a:gs pos="1250">
                      <a:srgbClr val="FFFFFF"/>
                    </a:gs>
                    <a:gs pos="100000">
                      <a:srgbClr val="FFFFFF"/>
                    </a:gs>
                  </a:gsLst>
                  <a:lin ang="5400000" scaled="0"/>
                </a:gradFill>
              </a:rPr>
              <a:t>Creating an </a:t>
            </a: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Cluster</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2774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smtClean="0"/>
              <a:t>Big Data </a:t>
            </a:r>
            <a:r>
              <a:rPr lang="en-US" sz="7000" dirty="0" err="1" smtClean="0"/>
              <a:t>vs</a:t>
            </a:r>
            <a:r>
              <a:rPr lang="en-US" sz="7000" dirty="0" smtClean="0"/>
              <a:t> Big Compute</a:t>
            </a:r>
            <a:endParaRPr lang="en-US" sz="7000" dirty="0"/>
          </a:p>
        </p:txBody>
      </p:sp>
    </p:spTree>
    <p:extLst>
      <p:ext uri="{BB962C8B-B14F-4D97-AF65-F5344CB8AC3E}">
        <p14:creationId xmlns:p14="http://schemas.microsoft.com/office/powerpoint/2010/main" val="9080724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657124638"/>
              </p:ext>
            </p:extLst>
          </p:nvPr>
        </p:nvGraphicFramePr>
        <p:xfrm>
          <a:off x="794870" y="0"/>
          <a:ext cx="1040384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053927" y="5112193"/>
            <a:ext cx="883319" cy="1429990"/>
          </a:xfrm>
          <a:prstGeom prst="rect">
            <a:avLst/>
          </a:prstGeom>
          <a:noFill/>
          <a:ln>
            <a:noFill/>
          </a:ln>
          <a:effectLst/>
          <a:extLst/>
        </p:spPr>
      </p:pic>
      <p:sp>
        <p:nvSpPr>
          <p:cNvPr id="10" name="TextBox 9"/>
          <p:cNvSpPr txBox="1"/>
          <p:nvPr/>
        </p:nvSpPr>
        <p:spPr>
          <a:xfrm>
            <a:off x="4055632" y="5580966"/>
            <a:ext cx="1204857" cy="492443"/>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HPC Server</a:t>
            </a:r>
          </a:p>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Open MPI</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pic>
        <p:nvPicPr>
          <p:cNvPr id="11" name="Picture 20" descr="C:\Users\Justin\Desktop\_Work_in_Progress\_MS\1444\hadoop 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7821" y="559398"/>
            <a:ext cx="1718141" cy="128860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3666" y="952663"/>
            <a:ext cx="1204857" cy="221599"/>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Hadoop</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cxnSp>
        <p:nvCxnSpPr>
          <p:cNvPr id="14" name="Straight Arrow Connector 13"/>
          <p:cNvCxnSpPr/>
          <p:nvPr/>
        </p:nvCxnSpPr>
        <p:spPr>
          <a:xfrm flipV="1">
            <a:off x="5335793" y="2990628"/>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429997" y="3302599"/>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382895" y="3146613"/>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7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153" y="1447800"/>
            <a:ext cx="6555298" cy="1523494"/>
          </a:xfrm>
        </p:spPr>
        <p:txBody>
          <a:bodyPr/>
          <a:lstStyle/>
          <a:p>
            <a:r>
              <a:rPr lang="en-GB" dirty="0" smtClean="0"/>
              <a:t>All distributed computing works on the basis of taking a large JOB and breaking it to many smaller TASKS which are then parallelized</a:t>
            </a:r>
            <a:endParaRPr lang="en-GB" dirty="0"/>
          </a:p>
        </p:txBody>
      </p:sp>
    </p:spTree>
    <p:extLst>
      <p:ext uri="{BB962C8B-B14F-4D97-AF65-F5344CB8AC3E}">
        <p14:creationId xmlns:p14="http://schemas.microsoft.com/office/powerpoint/2010/main" val="6309353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7477</TotalTime>
  <Words>3494</Words>
  <Application>Microsoft Office PowerPoint</Application>
  <PresentationFormat>Widescreen</PresentationFormat>
  <Paragraphs>558</Paragraphs>
  <Slides>33</Slides>
  <Notes>25</Notes>
  <HiddenSlides>1</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33</vt:i4>
      </vt:variant>
    </vt:vector>
  </HeadingPairs>
  <TitlesOfParts>
    <vt:vector size="59" baseType="lpstr">
      <vt:lpstr>微软雅黑</vt:lpstr>
      <vt:lpstr>Segoe Semibold</vt:lpstr>
      <vt:lpstr>宋体</vt:lpstr>
      <vt:lpstr>ヒラギノ角ゴ Pro W3</vt:lpstr>
      <vt:lpstr>Arial</vt:lpstr>
      <vt:lpstr>Arial Bold</vt:lpstr>
      <vt:lpstr>Calibri</vt:lpstr>
      <vt:lpstr>Consolas</vt:lpstr>
      <vt:lpstr>Segoe UI</vt:lpstr>
      <vt:lpstr>Segoe UI Light</vt:lpstr>
      <vt:lpstr>Times New Roman</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think-cell Slide</vt:lpstr>
      <vt:lpstr>Introduction to HDInsight and Big Data</vt:lpstr>
      <vt:lpstr>Big Data &amp; Big Compute</vt:lpstr>
      <vt:lpstr>Agenda</vt:lpstr>
      <vt:lpstr>PowerPoint Presentation</vt:lpstr>
      <vt:lpstr>Solving problems through distributed computing</vt:lpstr>
      <vt:lpstr>Creating an HDInsight Cluster</vt:lpstr>
      <vt:lpstr>PowerPoint Presentation</vt:lpstr>
      <vt:lpstr>PowerPoint Presentation</vt:lpstr>
      <vt:lpstr>All distributed computing works on the basis of taking a large JOB and breaking it to many smaller TASKS which are then parallelized</vt:lpstr>
      <vt:lpstr>PowerPoint Presentation</vt:lpstr>
      <vt:lpstr>PowerPoint Presentation</vt:lpstr>
      <vt:lpstr>KEY TRENDS</vt:lpstr>
      <vt:lpstr>What is Big Data?</vt:lpstr>
      <vt:lpstr>Big Data, BIG OPPORTUNITY</vt:lpstr>
      <vt:lpstr>Features of NoSQL</vt:lpstr>
      <vt:lpstr>Devices: Internet &amp; Internet of things (IoT)</vt:lpstr>
      <vt:lpstr>PowerPoint Presentation</vt:lpstr>
      <vt:lpstr>PowerPoint Presentation</vt:lpstr>
      <vt:lpstr>MapReduce: Move Code to the Data</vt:lpstr>
      <vt:lpstr>So How Does It Work?</vt:lpstr>
      <vt:lpstr>Traditional RDBMS vs. NoSQL</vt:lpstr>
      <vt:lpstr>PowerPoint Presentation</vt:lpstr>
      <vt:lpstr>Navigating the  HDInsight portal</vt:lpstr>
      <vt:lpstr>PowerPoint Presentation</vt:lpstr>
      <vt:lpstr>Storing Data with HDInsight</vt:lpstr>
      <vt:lpstr>HDFS on Azure: Tale of two File Systems</vt:lpstr>
      <vt:lpstr>Azure Storage (ASV)</vt:lpstr>
      <vt:lpstr>Map Reduce</vt:lpstr>
      <vt:lpstr>Running Map-Reduce</vt:lpstr>
      <vt:lpstr>Running Hive Queries</vt:lpstr>
      <vt:lpstr>Machine Learning Library: Mahout</vt:lpstr>
      <vt:lpstr>Big Data &amp; Big Compute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43</cp:revision>
  <dcterms:created xsi:type="dcterms:W3CDTF">2013-08-21T10:51:45Z</dcterms:created>
  <dcterms:modified xsi:type="dcterms:W3CDTF">2013-10-11T23:18:35Z</dcterms:modified>
</cp:coreProperties>
</file>